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5.xml" ContentType="application/vnd.openxmlformats-officedocument.presentationml.slide+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sldIdLst>
    <p:sldId id="256" r:id="rId4"/>
    <p:sldId id="25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orient="horz" pos="635">
          <p15:clr>
            <a:srgbClr val="A4A3A4"/>
          </p15:clr>
        </p15:guide>
        <p15:guide id="3" orient="horz" pos="3459">
          <p15:clr>
            <a:srgbClr val="A4A3A4"/>
          </p15:clr>
        </p15:guide>
        <p15:guide id="4" orient="horz" pos="346">
          <p15:clr>
            <a:srgbClr val="A4A3A4"/>
          </p15:clr>
        </p15:guide>
        <p15:guide id="5" orient="horz" pos="3471">
          <p15:clr>
            <a:srgbClr val="A4A3A4"/>
          </p15:clr>
        </p15:guide>
        <p15:guide id="6" orient="horz" pos="1144">
          <p15:clr>
            <a:srgbClr val="A4A3A4"/>
          </p15:clr>
        </p15:guide>
        <p15:guide id="7" pos="338">
          <p15:clr>
            <a:srgbClr val="A4A3A4"/>
          </p15:clr>
        </p15:guide>
        <p15:guide id="8" pos="5416">
          <p15:clr>
            <a:srgbClr val="A4A3A4"/>
          </p15:clr>
        </p15:guide>
        <p15:guide id="9" pos="291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4986"/>
    <a:srgbClr val="0049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704" y="108"/>
      </p:cViewPr>
      <p:guideLst>
        <p:guide orient="horz" pos="4080"/>
        <p:guide orient="horz" pos="635"/>
        <p:guide orient="horz" pos="3459"/>
        <p:guide orient="horz" pos="346"/>
        <p:guide orient="horz" pos="3471"/>
        <p:guide orient="horz" pos="1144"/>
        <p:guide pos="338"/>
        <p:guide pos="5416"/>
        <p:guide pos="291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customXml" Target="../customXml/item3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Powerpoint Background2.jpg">
            <a:extLst>
              <a:ext uri="{FF2B5EF4-FFF2-40B4-BE49-F238E27FC236}">
                <a16:creationId xmlns:a16="http://schemas.microsoft.com/office/drawing/2014/main" id="{38493E24-A1C2-17B2-1401-B88B3E49A5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CoFe_white logo.png">
            <a:extLst>
              <a:ext uri="{FF2B5EF4-FFF2-40B4-BE49-F238E27FC236}">
                <a16:creationId xmlns:a16="http://schemas.microsoft.com/office/drawing/2014/main" id="{CCCD80D7-802B-FAB5-8C0D-E6C2A11A5D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6173788"/>
            <a:ext cx="1576388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Diocese of Liverpool_white.png">
            <a:extLst>
              <a:ext uri="{FF2B5EF4-FFF2-40B4-BE49-F238E27FC236}">
                <a16:creationId xmlns:a16="http://schemas.microsoft.com/office/drawing/2014/main" id="{A83D2A28-49CC-C13D-8836-EA76740DFD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886450"/>
            <a:ext cx="205740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885" y="615462"/>
            <a:ext cx="7772400" cy="1383815"/>
          </a:xfrm>
        </p:spPr>
        <p:txBody>
          <a:bodyPr/>
          <a:lstStyle>
            <a:lvl1pPr algn="l">
              <a:lnSpc>
                <a:spcPct val="15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764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68262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/>
                <a:cs typeface="Verdana"/>
              </a:defRPr>
            </a:lvl1pPr>
            <a:lvl2pPr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  <a:lvl5pPr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115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141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owerpoint Background 4.jpg">
            <a:extLst>
              <a:ext uri="{FF2B5EF4-FFF2-40B4-BE49-F238E27FC236}">
                <a16:creationId xmlns:a16="http://schemas.microsoft.com/office/drawing/2014/main" id="{6EB90F15-22BE-138A-26A2-23C72CE7DB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Blue 3waves.png">
            <a:extLst>
              <a:ext uri="{FF2B5EF4-FFF2-40B4-BE49-F238E27FC236}">
                <a16:creationId xmlns:a16="http://schemas.microsoft.com/office/drawing/2014/main" id="{D7663B53-AB25-9563-38B5-5E49CEEAD47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5580063"/>
            <a:ext cx="8415338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CoFe_colourlogo.png">
            <a:extLst>
              <a:ext uri="{FF2B5EF4-FFF2-40B4-BE49-F238E27FC236}">
                <a16:creationId xmlns:a16="http://schemas.microsoft.com/office/drawing/2014/main" id="{162AFCC4-2078-6416-795B-DD3273D28E2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6173788"/>
            <a:ext cx="1576388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DioceseofLpool_blue.png">
            <a:extLst>
              <a:ext uri="{FF2B5EF4-FFF2-40B4-BE49-F238E27FC236}">
                <a16:creationId xmlns:a16="http://schemas.microsoft.com/office/drawing/2014/main" id="{9B538A56-E6F8-C987-A213-8DAB12E034C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025" y="5892800"/>
            <a:ext cx="205740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7267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899877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Verdana"/>
                <a:cs typeface="Verdana"/>
              </a:defRPr>
            </a:lvl1pPr>
            <a:lvl2pPr>
              <a:defRPr sz="2400">
                <a:latin typeface="Verdana"/>
                <a:cs typeface="Verdana"/>
              </a:defRPr>
            </a:lvl2pPr>
            <a:lvl3pPr>
              <a:defRPr sz="2000">
                <a:latin typeface="Verdana"/>
                <a:cs typeface="Verdana"/>
              </a:defRPr>
            </a:lvl3pPr>
            <a:lvl4pPr>
              <a:defRPr sz="1800">
                <a:latin typeface="Verdana"/>
                <a:cs typeface="Verdana"/>
              </a:defRPr>
            </a:lvl4pPr>
            <a:lvl5pPr>
              <a:defRPr sz="1800">
                <a:latin typeface="Verdana"/>
                <a:cs typeface="Verdan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9987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029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AACD6E8-40DA-2B9C-9168-246B70552C7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pic>
        <p:nvPicPr>
          <p:cNvPr id="1027" name="Picture 12" descr="Blue 3waves.png">
            <a:extLst>
              <a:ext uri="{FF2B5EF4-FFF2-40B4-BE49-F238E27FC236}">
                <a16:creationId xmlns:a16="http://schemas.microsoft.com/office/drawing/2014/main" id="{8EFBB9E4-209D-0CAD-788B-429BFAC477B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5580063"/>
            <a:ext cx="8415338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3" descr="CoFe_colourlogo.png">
            <a:extLst>
              <a:ext uri="{FF2B5EF4-FFF2-40B4-BE49-F238E27FC236}">
                <a16:creationId xmlns:a16="http://schemas.microsoft.com/office/drawing/2014/main" id="{649A40A0-DC57-EF88-87A2-7D2CCBCDA5D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6173788"/>
            <a:ext cx="1576388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4" descr="DioceseofLpool_blue.png">
            <a:extLst>
              <a:ext uri="{FF2B5EF4-FFF2-40B4-BE49-F238E27FC236}">
                <a16:creationId xmlns:a16="http://schemas.microsoft.com/office/drawing/2014/main" id="{E01A7F2B-C215-49D4-F6C1-E1A7BB424EC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025" y="5892800"/>
            <a:ext cx="205740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8" r:id="rId2"/>
    <p:sldLayoutId id="2147483729" r:id="rId3"/>
    <p:sldLayoutId id="2147483732" r:id="rId4"/>
    <p:sldLayoutId id="2147483730" r:id="rId5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144986"/>
          </a:solidFill>
          <a:latin typeface="Georgia"/>
          <a:ea typeface="MS PGothic" pitchFamily="34" charset="-128"/>
          <a:cs typeface="Georgi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144986"/>
          </a:solidFill>
          <a:latin typeface="Georgia" charset="0"/>
          <a:ea typeface="MS PGothic" pitchFamily="34" charset="-128"/>
          <a:cs typeface="Georgia" pitchFamily="1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144986"/>
          </a:solidFill>
          <a:latin typeface="Georgia" charset="0"/>
          <a:ea typeface="MS PGothic" pitchFamily="34" charset="-128"/>
          <a:cs typeface="Georgia" pitchFamily="1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144986"/>
          </a:solidFill>
          <a:latin typeface="Georgia" charset="0"/>
          <a:ea typeface="MS PGothic" pitchFamily="34" charset="-128"/>
          <a:cs typeface="Georgia" pitchFamily="1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144986"/>
          </a:solidFill>
          <a:latin typeface="Georgia" charset="0"/>
          <a:ea typeface="MS PGothic" pitchFamily="34" charset="-128"/>
          <a:cs typeface="Georgia" pitchFamily="1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>
          <a:solidFill>
            <a:srgbClr val="004990"/>
          </a:solidFill>
          <a:latin typeface="Georgia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>
          <a:solidFill>
            <a:srgbClr val="004990"/>
          </a:solidFill>
          <a:latin typeface="Georgia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>
          <a:solidFill>
            <a:srgbClr val="004990"/>
          </a:solidFill>
          <a:latin typeface="Georgia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>
          <a:solidFill>
            <a:srgbClr val="004990"/>
          </a:solidFill>
          <a:latin typeface="Georgia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>
            <a:extLst>
              <a:ext uri="{FF2B5EF4-FFF2-40B4-BE49-F238E27FC236}">
                <a16:creationId xmlns:a16="http://schemas.microsoft.com/office/drawing/2014/main" id="{29118479-0154-8C22-DF27-D4F986F39F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150" y="615950"/>
            <a:ext cx="7772400" cy="138271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Georgia" panose="02040502050405020303" pitchFamily="18" charset="0"/>
              </a:rPr>
              <a:t>The Slavery Truth Project</a:t>
            </a:r>
            <a:br>
              <a:rPr lang="en-US" altLang="en-US" dirty="0">
                <a:latin typeface="Georgia" panose="02040502050405020303" pitchFamily="18" charset="0"/>
              </a:rPr>
            </a:br>
            <a:r>
              <a:rPr lang="en-US" altLang="en-US" dirty="0">
                <a:latin typeface="Georgia" panose="02040502050405020303" pitchFamily="18" charset="0"/>
              </a:rPr>
              <a:t>Film Night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>
            <a:extLst>
              <a:ext uri="{FF2B5EF4-FFF2-40B4-BE49-F238E27FC236}">
                <a16:creationId xmlns:a16="http://schemas.microsoft.com/office/drawing/2014/main" id="{3B344F1B-75B9-5B7C-BD7A-7FD51F268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Georgia" panose="02040502050405020303" pitchFamily="18" charset="0"/>
              </a:rPr>
              <a:t>Conversation Guidelines </a:t>
            </a:r>
          </a:p>
        </p:txBody>
      </p:sp>
      <p:sp>
        <p:nvSpPr>
          <p:cNvPr id="7170" name="Content Placeholder 2">
            <a:extLst>
              <a:ext uri="{FF2B5EF4-FFF2-40B4-BE49-F238E27FC236}">
                <a16:creationId xmlns:a16="http://schemas.microsoft.com/office/drawing/2014/main" id="{D396F51E-0BE2-4ADA-8DAB-997720EEFFC7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457200" y="1194940"/>
            <a:ext cx="8229600" cy="44681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AutoNum type="arabicPeriod"/>
            </a:pPr>
            <a:r>
              <a:rPr lang="en-GB" sz="1200" dirty="0"/>
              <a:t>Respect the person talking so they can convey their full message without interruption.  </a:t>
            </a:r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r>
              <a:rPr lang="en-GB" sz="1200" dirty="0"/>
              <a:t>2. Listen respectfully and non-judgementally.  Reflect upon, consider, and honour the meaning of what others say so you can build on the conversation.  </a:t>
            </a:r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r>
              <a:rPr lang="en-GB" sz="1200" dirty="0"/>
              <a:t>3. You can pass if you need to. Nonverbal communication and silence sometimes say more than words.  </a:t>
            </a:r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r>
              <a:rPr lang="en-GB" sz="1200" dirty="0"/>
              <a:t>4. Mute your mobile phone and computer devices so as not to interrupt others.  </a:t>
            </a:r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r>
              <a:rPr lang="en-GB" sz="1200" dirty="0"/>
              <a:t>5. Speak for yourself and from your own experiences and perspectives. Use “I language” and not generic “people think. . .” or sweeping generalisations, like “students want. . .” language. </a:t>
            </a:r>
          </a:p>
          <a:p>
            <a:pPr marL="0" indent="0">
              <a:buNone/>
            </a:pPr>
            <a:r>
              <a:rPr lang="en-GB" sz="1200" dirty="0"/>
              <a:t> </a:t>
            </a:r>
          </a:p>
          <a:p>
            <a:pPr marL="0" indent="0">
              <a:buNone/>
            </a:pPr>
            <a:r>
              <a:rPr lang="en-GB" sz="1200" dirty="0"/>
              <a:t>6. Be courageous, honest, and open with your own stories. Speak your truth from your heart and be open to hearing others’ truths.  </a:t>
            </a:r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r>
              <a:rPr lang="en-GB" sz="1200" dirty="0"/>
              <a:t>7. Listen from the heart, allowing what others say to move you. Bear witness but do not provide advice or argue with others.  </a:t>
            </a:r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r>
              <a:rPr lang="en-GB" sz="1200" dirty="0"/>
              <a:t>8. Honour what others say with confidentiality and integrity, sharing only with context and in relevance to your own life and learning, not as gossip. </a:t>
            </a:r>
          </a:p>
          <a:p>
            <a:pPr marL="0" indent="0">
              <a:buNone/>
            </a:pPr>
            <a:endParaRPr lang="en-US" altLang="en-US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>
            <a:extLst>
              <a:ext uri="{FF2B5EF4-FFF2-40B4-BE49-F238E27FC236}">
                <a16:creationId xmlns:a16="http://schemas.microsoft.com/office/drawing/2014/main" id="{3B344F1B-75B9-5B7C-BD7A-7FD51F268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Georgia" panose="02040502050405020303" pitchFamily="18" charset="0"/>
              </a:rPr>
              <a:t>Group Conversations </a:t>
            </a:r>
          </a:p>
        </p:txBody>
      </p:sp>
      <p:sp>
        <p:nvSpPr>
          <p:cNvPr id="7170" name="Content Placeholder 2">
            <a:extLst>
              <a:ext uri="{FF2B5EF4-FFF2-40B4-BE49-F238E27FC236}">
                <a16:creationId xmlns:a16="http://schemas.microsoft.com/office/drawing/2014/main" id="{D396F51E-0BE2-4ADA-8DAB-997720EEFFC7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457200" y="1481138"/>
            <a:ext cx="8229600" cy="4007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000" dirty="0"/>
              <a:t>Let’s start somewhere personal - what stands out or resonates most for you from what we’ve seen and heard so far today? What’s agitating you from a faith perspective? </a:t>
            </a:r>
          </a:p>
          <a:p>
            <a:pPr>
              <a:buFont typeface="+mj-lt"/>
              <a:buAutoNum type="arabicPeriod"/>
            </a:pPr>
            <a:endParaRPr lang="en-GB" sz="2000" dirty="0"/>
          </a:p>
          <a:p>
            <a:pPr>
              <a:buFont typeface="+mj-lt"/>
              <a:buAutoNum type="arabicPeriod"/>
            </a:pPr>
            <a:r>
              <a:rPr lang="en-GB" sz="2000" dirty="0"/>
              <a:t>How can churches reckon with their complicity in the injustice of racial inequality and what are the spiritual and practical steps that can move us forward? </a:t>
            </a:r>
          </a:p>
          <a:p>
            <a:pPr>
              <a:buFont typeface="+mj-lt"/>
              <a:buAutoNum type="arabicPeriod"/>
            </a:pPr>
            <a:endParaRPr lang="en-GB" sz="2000" dirty="0"/>
          </a:p>
          <a:p>
            <a:pPr>
              <a:buFont typeface="+mj-lt"/>
              <a:buAutoNum type="arabicPeriod"/>
            </a:pPr>
            <a:r>
              <a:rPr lang="en-GB" sz="2000" dirty="0"/>
              <a:t>Where are you seeing the church act for racial justice – what gives you hope?</a:t>
            </a:r>
          </a:p>
          <a:p>
            <a:pPr marL="0" indent="0">
              <a:buNone/>
            </a:pPr>
            <a:endParaRPr lang="en-US" altLang="en-US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876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>
            <a:extLst>
              <a:ext uri="{FF2B5EF4-FFF2-40B4-BE49-F238E27FC236}">
                <a16:creationId xmlns:a16="http://schemas.microsoft.com/office/drawing/2014/main" id="{3B344F1B-75B9-5B7C-BD7A-7FD51F268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Georgia" panose="02040502050405020303" pitchFamily="18" charset="0"/>
              </a:rPr>
              <a:t>Final Reflection </a:t>
            </a:r>
          </a:p>
        </p:txBody>
      </p:sp>
      <p:sp>
        <p:nvSpPr>
          <p:cNvPr id="7170" name="Content Placeholder 2">
            <a:extLst>
              <a:ext uri="{FF2B5EF4-FFF2-40B4-BE49-F238E27FC236}">
                <a16:creationId xmlns:a16="http://schemas.microsoft.com/office/drawing/2014/main" id="{D396F51E-0BE2-4ADA-8DAB-997720EEFFC7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457200" y="1720835"/>
            <a:ext cx="8229600" cy="4007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GB" sz="2000" dirty="0"/>
              <a:t>On a post-it note</a:t>
            </a:r>
          </a:p>
          <a:p>
            <a:pPr marL="514350" indent="-514350">
              <a:buFont typeface="+mj-lt"/>
              <a:buAutoNum type="arabicPeriod"/>
            </a:pPr>
            <a:endParaRPr lang="en-GB" sz="2000" dirty="0"/>
          </a:p>
          <a:p>
            <a:r>
              <a:rPr lang="en-GB" sz="2000" dirty="0"/>
              <a:t>Write down one thing that impacted you from this film </a:t>
            </a:r>
          </a:p>
          <a:p>
            <a:r>
              <a:rPr lang="en-GB" sz="2000" dirty="0"/>
              <a:t>Write down one thing that you’d like to explore further</a:t>
            </a:r>
            <a:r>
              <a:rPr lang="en-GB" dirty="0"/>
              <a:t> 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US" altLang="en-US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40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>
            <a:extLst>
              <a:ext uri="{FF2B5EF4-FFF2-40B4-BE49-F238E27FC236}">
                <a16:creationId xmlns:a16="http://schemas.microsoft.com/office/drawing/2014/main" id="{3B344F1B-75B9-5B7C-BD7A-7FD51F268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Georgia" panose="02040502050405020303" pitchFamily="18" charset="0"/>
              </a:rPr>
              <a:t>Prayer </a:t>
            </a:r>
          </a:p>
        </p:txBody>
      </p:sp>
      <p:sp>
        <p:nvSpPr>
          <p:cNvPr id="7170" name="Content Placeholder 2">
            <a:extLst>
              <a:ext uri="{FF2B5EF4-FFF2-40B4-BE49-F238E27FC236}">
                <a16:creationId xmlns:a16="http://schemas.microsoft.com/office/drawing/2014/main" id="{D396F51E-0BE2-4ADA-8DAB-997720EEFFC7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457200" y="1170419"/>
            <a:ext cx="8229600" cy="452904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God of love, </a:t>
            </a:r>
          </a:p>
          <a:p>
            <a:pPr marL="0" indent="0">
              <a:buNone/>
            </a:pPr>
            <a:r>
              <a:rPr lang="en-GB" sz="1800" dirty="0"/>
              <a:t>You created all human beings in your image and likeness. </a:t>
            </a:r>
          </a:p>
          <a:p>
            <a:pPr marL="0" indent="0">
              <a:buNone/>
            </a:pPr>
            <a:r>
              <a:rPr lang="en-GB" sz="1800" dirty="0"/>
              <a:t>Bearing your image, </a:t>
            </a:r>
          </a:p>
          <a:p>
            <a:pPr marL="0" indent="0">
              <a:buNone/>
            </a:pPr>
            <a:r>
              <a:rPr lang="en-GB" sz="1800" dirty="0"/>
              <a:t>you call on us to reflect </a:t>
            </a:r>
          </a:p>
          <a:p>
            <a:pPr marL="0" indent="0">
              <a:buNone/>
            </a:pPr>
            <a:r>
              <a:rPr lang="en-GB" sz="1800" dirty="0"/>
              <a:t>your goodness, justice, and love to all the world. </a:t>
            </a:r>
          </a:p>
          <a:p>
            <a:pPr marL="0" indent="0">
              <a:buNone/>
            </a:pPr>
            <a:r>
              <a:rPr lang="en-GB" sz="1800" dirty="0"/>
              <a:t>Remind us of our call to follow your Son </a:t>
            </a:r>
          </a:p>
          <a:p>
            <a:pPr marL="0" indent="0">
              <a:buNone/>
            </a:pPr>
            <a:r>
              <a:rPr lang="en-GB" sz="1800" dirty="0"/>
              <a:t>and to speak out for justice, mercy, and compassion. </a:t>
            </a:r>
          </a:p>
          <a:p>
            <a:pPr marL="0" indent="0">
              <a:buNone/>
            </a:pPr>
            <a:r>
              <a:rPr lang="en-GB" sz="1800" dirty="0"/>
              <a:t>As we come before you in prayer, </a:t>
            </a:r>
          </a:p>
          <a:p>
            <a:pPr marL="0" indent="0">
              <a:buNone/>
            </a:pPr>
            <a:r>
              <a:rPr lang="en-GB" sz="1800" dirty="0"/>
              <a:t>teach us to respect your image in all human beings, </a:t>
            </a:r>
          </a:p>
          <a:p>
            <a:pPr marL="0" indent="0">
              <a:buNone/>
            </a:pPr>
            <a:r>
              <a:rPr lang="en-GB" sz="1800" dirty="0"/>
              <a:t>and help us to defend your image in all human beings, through Jesus Christ our Lord. </a:t>
            </a:r>
          </a:p>
          <a:p>
            <a:pPr marL="0" indent="0">
              <a:buNone/>
            </a:pPr>
            <a:r>
              <a:rPr lang="en-GB" sz="1800" b="1" i="1" dirty="0"/>
              <a:t>Amen.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US" altLang="en-US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799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1212012CA34940A50EADC1313C9EAA" ma:contentTypeVersion="10" ma:contentTypeDescription="Create a new document." ma:contentTypeScope="" ma:versionID="35644fd057d9bc618568efc98b0141ea">
  <xsd:schema xmlns:xsd="http://www.w3.org/2001/XMLSchema" xmlns:xs="http://www.w3.org/2001/XMLSchema" xmlns:p="http://schemas.microsoft.com/office/2006/metadata/properties" xmlns:ns2="b952393a-a0c0-4fff-885b-11920ae7a86c" xmlns:ns3="ad334548-4adc-4f89-aa3a-71786f5b1e79" targetNamespace="http://schemas.microsoft.com/office/2006/metadata/properties" ma:root="true" ma:fieldsID="9f26424656b2c84ed1927aa7b5bd2533" ns2:_="" ns3:_="">
    <xsd:import namespace="b952393a-a0c0-4fff-885b-11920ae7a86c"/>
    <xsd:import namespace="ad334548-4adc-4f89-aa3a-71786f5b1e7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52393a-a0c0-4fff-885b-11920ae7a8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7736448d-03a9-4c3f-871d-f800b550f3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334548-4adc-4f89-aa3a-71786f5b1e79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b8c24891-9ec3-4c8d-a566-adc920513de9}" ma:internalName="TaxCatchAll" ma:showField="CatchAllData" ma:web="ad334548-4adc-4f89-aa3a-71786f5b1e7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952393a-a0c0-4fff-885b-11920ae7a86c">
      <Terms xmlns="http://schemas.microsoft.com/office/infopath/2007/PartnerControls"/>
    </lcf76f155ced4ddcb4097134ff3c332f>
    <TaxCatchAll xmlns="ad334548-4adc-4f89-aa3a-71786f5b1e79" xsi:nil="true"/>
  </documentManagement>
</p:properties>
</file>

<file path=customXml/itemProps1.xml><?xml version="1.0" encoding="utf-8"?>
<ds:datastoreItem xmlns:ds="http://schemas.openxmlformats.org/officeDocument/2006/customXml" ds:itemID="{D70038E1-83EB-40A0-BC92-A9BF09B5B48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8E945B8-AA1B-45DA-B6B2-A1E379129FEE}"/>
</file>

<file path=customXml/itemProps3.xml><?xml version="1.0" encoding="utf-8"?>
<ds:datastoreItem xmlns:ds="http://schemas.openxmlformats.org/officeDocument/2006/customXml" ds:itemID="{783DAE2E-9753-4CA5-8D80-6B3D483B5981}"/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433</Words>
  <Application>Microsoft Office PowerPoint</Application>
  <PresentationFormat>On-screen Show (4:3)</PresentationFormat>
  <Paragraphs>44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MS PGothic</vt:lpstr>
      <vt:lpstr>MS PGothic</vt:lpstr>
      <vt:lpstr>Arial</vt:lpstr>
      <vt:lpstr>Calibri</vt:lpstr>
      <vt:lpstr>Georgia</vt:lpstr>
      <vt:lpstr>Verdana</vt:lpstr>
      <vt:lpstr>Office Theme</vt:lpstr>
      <vt:lpstr>The Slavery Truth Project Film Night</vt:lpstr>
      <vt:lpstr>Conversation Guidelines </vt:lpstr>
      <vt:lpstr>Group Conversations </vt:lpstr>
      <vt:lpstr>Final Reflection </vt:lpstr>
      <vt:lpstr>Prayer </vt:lpstr>
    </vt:vector>
  </TitlesOfParts>
  <Company>The Diocese of Liverpool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Evans</dc:creator>
  <cp:lastModifiedBy>Jennie Taylor</cp:lastModifiedBy>
  <cp:revision>23</cp:revision>
  <dcterms:created xsi:type="dcterms:W3CDTF">2014-09-24T14:42:11Z</dcterms:created>
  <dcterms:modified xsi:type="dcterms:W3CDTF">2023-10-02T12:59:06Z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0x010100751212012CA34940A50EADC1313C9EAA</vt:lpwstr>
  </property>
</Properties>
</file>