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70" r:id="rId5"/>
    <p:sldId id="261" r:id="rId6"/>
    <p:sldId id="288" r:id="rId7"/>
    <p:sldId id="285" r:id="rId8"/>
    <p:sldId id="290" r:id="rId9"/>
    <p:sldId id="264" r:id="rId10"/>
    <p:sldId id="271" r:id="rId11"/>
    <p:sldId id="262" r:id="rId12"/>
    <p:sldId id="272" r:id="rId13"/>
    <p:sldId id="265" r:id="rId14"/>
    <p:sldId id="287" r:id="rId15"/>
    <p:sldId id="267" r:id="rId16"/>
    <p:sldId id="274" r:id="rId17"/>
    <p:sldId id="268" r:id="rId18"/>
    <p:sldId id="273" r:id="rId19"/>
    <p:sldId id="280" r:id="rId20"/>
    <p:sldId id="279" r:id="rId21"/>
    <p:sldId id="289" r:id="rId22"/>
    <p:sldId id="281" r:id="rId23"/>
    <p:sldId id="286" r:id="rId24"/>
    <p:sldId id="282" r:id="rId25"/>
    <p:sldId id="284" r:id="rId2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B2AB"/>
    <a:srgbClr val="E67647"/>
    <a:srgbClr val="486479"/>
    <a:srgbClr val="E05829"/>
    <a:srgbClr val="5786A0"/>
    <a:srgbClr val="DB613F"/>
    <a:srgbClr val="F6595D"/>
    <a:srgbClr val="F78144"/>
    <a:srgbClr val="E69683"/>
    <a:srgbClr val="878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095"/>
    <p:restoredTop sz="94935"/>
  </p:normalViewPr>
  <p:slideViewPr>
    <p:cSldViewPr snapToGrid="0" snapToObjects="1">
      <p:cViewPr varScale="1">
        <p:scale>
          <a:sx n="71" d="100"/>
          <a:sy n="71" d="100"/>
        </p:scale>
        <p:origin x="184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5D92-798D-BA4D-B237-380248816BD9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8D51D-C717-2941-9387-F0EC3DB2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01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7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9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4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7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4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2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5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D805-D15B-484C-88B8-79A0DAC0A176}" type="datetimeFigureOut">
              <a:rPr lang="en-US" smtClean="0"/>
              <a:t>4/20/21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FDC80-1192-8549-88CF-D1F602CCD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microsoft.com/office/2007/relationships/hdphoto" Target="../media/hdphoto7.wdp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C92333-EEE8-3E48-B228-95BFB6F022C2}"/>
              </a:ext>
            </a:extLst>
          </p:cNvPr>
          <p:cNvSpPr/>
          <p:nvPr/>
        </p:nvSpPr>
        <p:spPr>
          <a:xfrm>
            <a:off x="-114300" y="0"/>
            <a:ext cx="4271963" cy="3429000"/>
          </a:xfrm>
          <a:prstGeom prst="rect">
            <a:avLst/>
          </a:prstGeom>
          <a:solidFill>
            <a:srgbClr val="E6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BA07D-E8C5-BC4B-894C-6BCEC12B8FC1}"/>
              </a:ext>
            </a:extLst>
          </p:cNvPr>
          <p:cNvSpPr/>
          <p:nvPr/>
        </p:nvSpPr>
        <p:spPr>
          <a:xfrm>
            <a:off x="4271963" y="3429000"/>
            <a:ext cx="5634037" cy="3429000"/>
          </a:xfrm>
          <a:prstGeom prst="rect">
            <a:avLst/>
          </a:prstGeom>
          <a:solidFill>
            <a:srgbClr val="E6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pPr>
              <a:spcAft>
                <a:spcPts val="6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A Short Course for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Group Facilitators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						</a:t>
            </a:r>
            <a:r>
              <a:rPr lang="en-US" sz="1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3-hour session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AA16A-886D-7643-88CB-33D9AF03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984250"/>
            <a:ext cx="3314700" cy="14605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3F9B19C-F00F-A74C-8508-5D05C5323E0F}"/>
              </a:ext>
            </a:extLst>
          </p:cNvPr>
          <p:cNvPicPr/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75" y="4580352"/>
            <a:ext cx="1161880" cy="11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C867835-A917-4A2B-8424-3AFAF743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31156" y="1000176"/>
            <a:ext cx="3850317" cy="5312631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962B62F1-B71F-F342-9F63-B06653B7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5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9198" y="569839"/>
            <a:ext cx="3946802" cy="50118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5CBBDB-D2AA-B142-9CD5-567FC3F938FA}"/>
              </a:ext>
            </a:extLst>
          </p:cNvPr>
          <p:cNvSpPr txBox="1"/>
          <p:nvPr/>
        </p:nvSpPr>
        <p:spPr>
          <a:xfrm>
            <a:off x="123750" y="2705725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311831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ffiti&#10;&#10;Description automatically generated">
            <a:extLst>
              <a:ext uri="{FF2B5EF4-FFF2-40B4-BE49-F238E27FC236}">
                <a16:creationId xmlns:a16="http://schemas.microsoft.com/office/drawing/2014/main" id="{D8558471-BE63-DA43-AE57-0E231C4AB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092"/>
            <a:ext cx="6207298" cy="4138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E4D78-A5FA-8241-95F2-35E89917A806}"/>
              </a:ext>
            </a:extLst>
          </p:cNvPr>
          <p:cNvSpPr txBox="1"/>
          <p:nvPr/>
        </p:nvSpPr>
        <p:spPr>
          <a:xfrm>
            <a:off x="348340" y="242095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501A6-FB80-4140-A80F-31D955765617}"/>
              </a:ext>
            </a:extLst>
          </p:cNvPr>
          <p:cNvSpPr txBox="1"/>
          <p:nvPr/>
        </p:nvSpPr>
        <p:spPr>
          <a:xfrm>
            <a:off x="6415313" y="2041687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B84B2C">
                    <a:alpha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Flight</a:t>
            </a:r>
            <a:endParaRPr lang="en-US" sz="6000" dirty="0">
              <a:solidFill>
                <a:srgbClr val="B84B2C">
                  <a:alpha val="75000"/>
                </a:srgb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DCC3AA-A34B-B94D-B082-294B2E222107}"/>
              </a:ext>
            </a:extLst>
          </p:cNvPr>
          <p:cNvSpPr txBox="1"/>
          <p:nvPr/>
        </p:nvSpPr>
        <p:spPr>
          <a:xfrm>
            <a:off x="6415312" y="3449314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B84B2C">
                    <a:alpha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Fight</a:t>
            </a:r>
            <a:endParaRPr lang="en-US" sz="6000" dirty="0">
              <a:solidFill>
                <a:srgbClr val="B84B2C">
                  <a:alpha val="75000"/>
                </a:srgb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7D56E-5805-BC4B-884E-0D28C16BDE63}"/>
              </a:ext>
            </a:extLst>
          </p:cNvPr>
          <p:cNvSpPr txBox="1"/>
          <p:nvPr/>
        </p:nvSpPr>
        <p:spPr>
          <a:xfrm>
            <a:off x="6415313" y="4856942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B84B2C">
                    <a:alpha val="75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Freeze</a:t>
            </a:r>
            <a:endParaRPr lang="en-US" sz="6000" dirty="0">
              <a:solidFill>
                <a:srgbClr val="B84B2C">
                  <a:alpha val="75000"/>
                </a:srgb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15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A7F132-94A1-FD48-A2B5-08F912D5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15000" contrast="7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590" y="340640"/>
            <a:ext cx="4064000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716CCB-B93B-D840-BCCB-A1186C2A4AF1}"/>
              </a:ext>
            </a:extLst>
          </p:cNvPr>
          <p:cNvSpPr txBox="1"/>
          <p:nvPr/>
        </p:nvSpPr>
        <p:spPr>
          <a:xfrm>
            <a:off x="605590" y="2701590"/>
            <a:ext cx="7928810" cy="32405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did you respond?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would have helped?</a:t>
            </a:r>
          </a:p>
          <a:p>
            <a:pPr>
              <a:lnSpc>
                <a:spcPct val="200000"/>
              </a:lnSpc>
            </a:pPr>
            <a:r>
              <a:rPr lang="en-US" sz="3600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How could you have been prepared?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2EAB87-7C63-0349-B042-4D5B8EA57328}"/>
              </a:ext>
            </a:extLst>
          </p:cNvPr>
          <p:cNvSpPr txBox="1"/>
          <p:nvPr/>
        </p:nvSpPr>
        <p:spPr>
          <a:xfrm>
            <a:off x="3685097" y="1446165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878B8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2492932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13B4A9-1C7C-4729-A016-AB42D3979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90352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graffiti&#10;&#10;Description automatically generated">
            <a:extLst>
              <a:ext uri="{FF2B5EF4-FFF2-40B4-BE49-F238E27FC236}">
                <a16:creationId xmlns:a16="http://schemas.microsoft.com/office/drawing/2014/main" id="{1892D658-83D5-0B42-986E-CAE5E6969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9" t="-1" r="44184" b="-1"/>
          <a:stretch/>
        </p:blipFill>
        <p:spPr>
          <a:xfrm>
            <a:off x="4301361" y="10"/>
            <a:ext cx="5602162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893BD2-7F6B-4A46-A1FF-46CC8F3B4CF0}"/>
              </a:ext>
            </a:extLst>
          </p:cNvPr>
          <p:cNvSpPr txBox="1"/>
          <p:nvPr/>
        </p:nvSpPr>
        <p:spPr>
          <a:xfrm>
            <a:off x="395703" y="814748"/>
            <a:ext cx="4862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Braver, safer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4FF07-D016-0841-AB37-CA8299643847}"/>
              </a:ext>
            </a:extLst>
          </p:cNvPr>
          <p:cNvSpPr txBox="1"/>
          <p:nvPr/>
        </p:nvSpPr>
        <p:spPr>
          <a:xfrm>
            <a:off x="395702" y="2222375"/>
            <a:ext cx="4862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E3614-3AB0-3A43-81E9-18A2C7B4A05E}"/>
              </a:ext>
            </a:extLst>
          </p:cNvPr>
          <p:cNvSpPr txBox="1"/>
          <p:nvPr/>
        </p:nvSpPr>
        <p:spPr>
          <a:xfrm>
            <a:off x="395703" y="3630003"/>
            <a:ext cx="4862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Check 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C7A84B-CE1B-8444-9A25-65202DDF5B15}"/>
              </a:ext>
            </a:extLst>
          </p:cNvPr>
          <p:cNvSpPr txBox="1"/>
          <p:nvPr/>
        </p:nvSpPr>
        <p:spPr>
          <a:xfrm>
            <a:off x="395701" y="5037630"/>
            <a:ext cx="48622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Boundaries</a:t>
            </a:r>
          </a:p>
        </p:txBody>
      </p:sp>
    </p:spTree>
    <p:extLst>
      <p:ext uri="{BB962C8B-B14F-4D97-AF65-F5344CB8AC3E}">
        <p14:creationId xmlns:p14="http://schemas.microsoft.com/office/powerpoint/2010/main" val="68958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guing by alice brickner | Artwork Archive">
            <a:extLst>
              <a:ext uri="{FF2B5EF4-FFF2-40B4-BE49-F238E27FC236}">
                <a16:creationId xmlns:a16="http://schemas.microsoft.com/office/drawing/2014/main" id="{86379A2D-0992-7448-BDC6-32F10B9C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9" y="1061780"/>
            <a:ext cx="4315969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353DE-7324-F048-B6B3-1AFCB21E97C5}"/>
              </a:ext>
            </a:extLst>
          </p:cNvPr>
          <p:cNvSpPr txBox="1"/>
          <p:nvPr/>
        </p:nvSpPr>
        <p:spPr>
          <a:xfrm>
            <a:off x="3839028" y="577061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6595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183C3-F7A3-4145-8580-C78C045BC2EC}"/>
              </a:ext>
            </a:extLst>
          </p:cNvPr>
          <p:cNvSpPr txBox="1"/>
          <p:nvPr/>
        </p:nvSpPr>
        <p:spPr>
          <a:xfrm>
            <a:off x="4666193" y="2325910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Sensitive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11EEB-580F-B24B-99A1-52AB1394FC64}"/>
              </a:ext>
            </a:extLst>
          </p:cNvPr>
          <p:cNvSpPr txBox="1"/>
          <p:nvPr/>
        </p:nvSpPr>
        <p:spPr>
          <a:xfrm>
            <a:off x="4666192" y="3112929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Deeply personal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ECCCA-BD29-FB45-AEED-E2C477E7CA37}"/>
              </a:ext>
            </a:extLst>
          </p:cNvPr>
          <p:cNvSpPr txBox="1"/>
          <p:nvPr/>
        </p:nvSpPr>
        <p:spPr>
          <a:xfrm>
            <a:off x="4666192" y="3899948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Potentially divisive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C3CC7-278B-2F4D-8562-1977AAEC240F}"/>
              </a:ext>
            </a:extLst>
          </p:cNvPr>
          <p:cNvSpPr txBox="1"/>
          <p:nvPr/>
        </p:nvSpPr>
        <p:spPr>
          <a:xfrm>
            <a:off x="4666192" y="4680450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Affecting life choices</a:t>
            </a:r>
          </a:p>
        </p:txBody>
      </p:sp>
    </p:spTree>
    <p:extLst>
      <p:ext uri="{BB962C8B-B14F-4D97-AF65-F5344CB8AC3E}">
        <p14:creationId xmlns:p14="http://schemas.microsoft.com/office/powerpoint/2010/main" val="14733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8054F-2E01-8C4B-B9A1-E20F6644378A}"/>
              </a:ext>
            </a:extLst>
          </p:cNvPr>
          <p:cNvSpPr txBox="1"/>
          <p:nvPr/>
        </p:nvSpPr>
        <p:spPr>
          <a:xfrm>
            <a:off x="290095" y="3142863"/>
            <a:ext cx="7606059" cy="30091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5786A0">
                    <a:alpha val="81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Should the facilitator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5786A0">
                    <a:alpha val="81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 an LLF group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5786A0">
                    <a:alpha val="81000"/>
                  </a:srgb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 neutral?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4B62F-F7F3-794C-B4D4-B19797CE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4" y="350282"/>
            <a:ext cx="2543919" cy="24295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25329B-E55C-3246-BD29-FF6E43FB72C4}"/>
              </a:ext>
            </a:extLst>
          </p:cNvPr>
          <p:cNvSpPr txBox="1"/>
          <p:nvPr/>
        </p:nvSpPr>
        <p:spPr>
          <a:xfrm>
            <a:off x="3839028" y="577061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6595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CONFLICT</a:t>
            </a:r>
          </a:p>
        </p:txBody>
      </p:sp>
      <p:pic>
        <p:nvPicPr>
          <p:cNvPr id="9" name="Picture 2" descr="arguing by alice brickner | Artwork Archive">
            <a:extLst>
              <a:ext uri="{FF2B5EF4-FFF2-40B4-BE49-F238E27FC236}">
                <a16:creationId xmlns:a16="http://schemas.microsoft.com/office/drawing/2014/main" id="{847F1670-2E95-DE41-8A10-6C75CE22E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72" y="2194049"/>
            <a:ext cx="3430524" cy="428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99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guing by alice brickner | Artwork Archive">
            <a:extLst>
              <a:ext uri="{FF2B5EF4-FFF2-40B4-BE49-F238E27FC236}">
                <a16:creationId xmlns:a16="http://schemas.microsoft.com/office/drawing/2014/main" id="{86379A2D-0992-7448-BDC6-32F10B9C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9" y="1061780"/>
            <a:ext cx="4315969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353DE-7324-F048-B6B3-1AFCB21E97C5}"/>
              </a:ext>
            </a:extLst>
          </p:cNvPr>
          <p:cNvSpPr txBox="1"/>
          <p:nvPr/>
        </p:nvSpPr>
        <p:spPr>
          <a:xfrm>
            <a:off x="3839028" y="577061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6595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CONFLICT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183C3-F7A3-4145-8580-C78C045BC2EC}"/>
              </a:ext>
            </a:extLst>
          </p:cNvPr>
          <p:cNvSpPr txBox="1"/>
          <p:nvPr/>
        </p:nvSpPr>
        <p:spPr>
          <a:xfrm>
            <a:off x="4666193" y="2325910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Anticipate &amp; welcome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11EEB-580F-B24B-99A1-52AB1394FC64}"/>
              </a:ext>
            </a:extLst>
          </p:cNvPr>
          <p:cNvSpPr txBox="1"/>
          <p:nvPr/>
        </p:nvSpPr>
        <p:spPr>
          <a:xfrm>
            <a:off x="4666192" y="3112929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 curiosity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ECCCA-BD29-FB45-AEED-E2C477E7CA37}"/>
              </a:ext>
            </a:extLst>
          </p:cNvPr>
          <p:cNvSpPr txBox="1"/>
          <p:nvPr/>
        </p:nvSpPr>
        <p:spPr>
          <a:xfrm>
            <a:off x="4666192" y="3899948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Inject hopefulness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6C3CC7-278B-2F4D-8562-1977AAEC240F}"/>
              </a:ext>
            </a:extLst>
          </p:cNvPr>
          <p:cNvSpPr txBox="1"/>
          <p:nvPr/>
        </p:nvSpPr>
        <p:spPr>
          <a:xfrm>
            <a:off x="4666192" y="4680450"/>
            <a:ext cx="48622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dirty="0">
                <a:solidFill>
                  <a:srgbClr val="5786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Establish boundaries</a:t>
            </a:r>
          </a:p>
        </p:txBody>
      </p:sp>
    </p:spTree>
    <p:extLst>
      <p:ext uri="{BB962C8B-B14F-4D97-AF65-F5344CB8AC3E}">
        <p14:creationId xmlns:p14="http://schemas.microsoft.com/office/powerpoint/2010/main" val="237508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72C26D8-1E75-9B49-8181-34FC6CD17BEC}"/>
              </a:ext>
            </a:extLst>
          </p:cNvPr>
          <p:cNvGrpSpPr/>
          <p:nvPr/>
        </p:nvGrpSpPr>
        <p:grpSpPr>
          <a:xfrm>
            <a:off x="203984" y="2830391"/>
            <a:ext cx="3079962" cy="3782490"/>
            <a:chOff x="52487" y="2951183"/>
            <a:chExt cx="3079962" cy="37824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EF9575-097D-A047-899D-149085477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-298777" y="3302447"/>
              <a:ext cx="3782490" cy="307996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41409-5393-2542-A70C-C83584CDBA42}"/>
                </a:ext>
              </a:extLst>
            </p:cNvPr>
            <p:cNvSpPr txBox="1"/>
            <p:nvPr/>
          </p:nvSpPr>
          <p:spPr>
            <a:xfrm>
              <a:off x="209125" y="3948282"/>
              <a:ext cx="2036769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What new insights have we gained from this conversation?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001514-240C-6643-A2AC-992A51F5F9FF}"/>
              </a:ext>
            </a:extLst>
          </p:cNvPr>
          <p:cNvGrpSpPr/>
          <p:nvPr/>
        </p:nvGrpSpPr>
        <p:grpSpPr>
          <a:xfrm>
            <a:off x="462494" y="285303"/>
            <a:ext cx="3260557" cy="2654968"/>
            <a:chOff x="108379" y="124327"/>
            <a:chExt cx="3260557" cy="26549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BF1466A-75DC-C14A-9B6A-C81F975C8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379" y="124327"/>
              <a:ext cx="3260557" cy="265496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E09602-54E8-AD4A-B653-2A51CF76984E}"/>
                </a:ext>
              </a:extLst>
            </p:cNvPr>
            <p:cNvSpPr txBox="1"/>
            <p:nvPr/>
          </p:nvSpPr>
          <p:spPr>
            <a:xfrm>
              <a:off x="452517" y="554277"/>
              <a:ext cx="2431143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Does someone have a different views?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C9524A2-9121-034B-9CF8-D9C3F76D4275}"/>
              </a:ext>
            </a:extLst>
          </p:cNvPr>
          <p:cNvGrpSpPr/>
          <p:nvPr/>
        </p:nvGrpSpPr>
        <p:grpSpPr>
          <a:xfrm>
            <a:off x="6095419" y="285303"/>
            <a:ext cx="3260557" cy="2654968"/>
            <a:chOff x="6846061" y="124327"/>
            <a:chExt cx="3260557" cy="265496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4949CC-7E8B-8B4A-A513-DF919A8A5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846061" y="124327"/>
              <a:ext cx="3260557" cy="265496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46384D-B93D-6743-B42F-0851DBA3AD70}"/>
                </a:ext>
              </a:extLst>
            </p:cNvPr>
            <p:cNvSpPr txBox="1"/>
            <p:nvPr/>
          </p:nvSpPr>
          <p:spPr>
            <a:xfrm>
              <a:off x="7260767" y="614617"/>
              <a:ext cx="2431143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What led you to that conclusion?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B993C87-4174-AC4B-85F5-271C1CC0D716}"/>
              </a:ext>
            </a:extLst>
          </p:cNvPr>
          <p:cNvGrpSpPr/>
          <p:nvPr/>
        </p:nvGrpSpPr>
        <p:grpSpPr>
          <a:xfrm>
            <a:off x="3810582" y="285303"/>
            <a:ext cx="2241702" cy="1900409"/>
            <a:chOff x="2859690" y="497300"/>
            <a:chExt cx="2241702" cy="19004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FE0025-BFE7-FE48-9C65-B01BAEE93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3030336" y="326654"/>
              <a:ext cx="1900409" cy="22417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2B995D-494C-3F43-8CB7-B2C24D24E16B}"/>
                </a:ext>
              </a:extLst>
            </p:cNvPr>
            <p:cNvSpPr txBox="1"/>
            <p:nvPr/>
          </p:nvSpPr>
          <p:spPr>
            <a:xfrm>
              <a:off x="3087995" y="1030115"/>
              <a:ext cx="119524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Tell me more…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D8EC00-37FF-D944-9F5B-7A32C6BAF58F}"/>
              </a:ext>
            </a:extLst>
          </p:cNvPr>
          <p:cNvGrpSpPr/>
          <p:nvPr/>
        </p:nvGrpSpPr>
        <p:grpSpPr>
          <a:xfrm>
            <a:off x="3196362" y="3699510"/>
            <a:ext cx="3260557" cy="2654968"/>
            <a:chOff x="3052277" y="3416972"/>
            <a:chExt cx="3260557" cy="26549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E999D-7E1D-D847-874E-45E4E2A1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2277" y="3416972"/>
              <a:ext cx="3260557" cy="265496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55E884-A82D-844F-9E73-02813A1F68D8}"/>
                </a:ext>
              </a:extLst>
            </p:cNvPr>
            <p:cNvSpPr txBox="1"/>
            <p:nvPr/>
          </p:nvSpPr>
          <p:spPr>
            <a:xfrm>
              <a:off x="3547592" y="3715345"/>
              <a:ext cx="2431143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So this disagreement seems to be about…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FD2EF36-C467-4241-9F2E-FF4A26AC592D}"/>
              </a:ext>
            </a:extLst>
          </p:cNvPr>
          <p:cNvGrpSpPr/>
          <p:nvPr/>
        </p:nvGrpSpPr>
        <p:grpSpPr>
          <a:xfrm>
            <a:off x="6164975" y="3312710"/>
            <a:ext cx="4004280" cy="3260558"/>
            <a:chOff x="5975600" y="3148264"/>
            <a:chExt cx="4004280" cy="326055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89D70A-12F8-2042-BDEA-A8D40B4B4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6000" contrast="-2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75600" y="3148264"/>
              <a:ext cx="4004280" cy="3260558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9CA77E-AD69-004A-8ADF-C066F202E372}"/>
                </a:ext>
              </a:extLst>
            </p:cNvPr>
            <p:cNvSpPr txBox="1"/>
            <p:nvPr/>
          </p:nvSpPr>
          <p:spPr>
            <a:xfrm>
              <a:off x="6559488" y="3657598"/>
              <a:ext cx="2801644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2400" dirty="0">
                  <a:solidFill>
                    <a:srgbClr val="5786A0"/>
                  </a:solidFill>
                  <a:latin typeface="Helvetica Neue Light" panose="02000403000000020004" pitchFamily="2" charset="0"/>
                  <a:ea typeface="Helvetica Neue Light" panose="02000403000000020004" pitchFamily="2" charset="0"/>
                  <a:cs typeface="Helvetica Neue" panose="02000503000000020004" pitchFamily="2" charset="0"/>
                </a:rPr>
                <a:t>We’ve talked about our disagreements. Where do we see common ground?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8808A0-57C3-DE4B-89B5-0AB77526EDD0}"/>
              </a:ext>
            </a:extLst>
          </p:cNvPr>
          <p:cNvSpPr txBox="1"/>
          <p:nvPr/>
        </p:nvSpPr>
        <p:spPr>
          <a:xfrm>
            <a:off x="2003512" y="2093929"/>
            <a:ext cx="6066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6595D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307452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27F62BCD-BD3A-C841-848A-EFC33FA05325}"/>
              </a:ext>
            </a:extLst>
          </p:cNvPr>
          <p:cNvSpPr/>
          <p:nvPr/>
        </p:nvSpPr>
        <p:spPr>
          <a:xfrm>
            <a:off x="5333996" y="1355009"/>
            <a:ext cx="3309257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743F-3A81-4A40-B47E-B76BEF882A1B}"/>
              </a:ext>
            </a:extLst>
          </p:cNvPr>
          <p:cNvSpPr txBox="1"/>
          <p:nvPr/>
        </p:nvSpPr>
        <p:spPr>
          <a:xfrm>
            <a:off x="1740566" y="135500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1740566" y="22999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8BE3-232F-314B-95B9-43C3E9C94DD2}"/>
              </a:ext>
            </a:extLst>
          </p:cNvPr>
          <p:cNvSpPr txBox="1"/>
          <p:nvPr/>
        </p:nvSpPr>
        <p:spPr>
          <a:xfrm>
            <a:off x="1740565" y="324485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A5068-C268-B74B-AD16-2391CE350CF4}"/>
              </a:ext>
            </a:extLst>
          </p:cNvPr>
          <p:cNvSpPr txBox="1"/>
          <p:nvPr/>
        </p:nvSpPr>
        <p:spPr>
          <a:xfrm>
            <a:off x="1740564" y="418977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Pondering</a:t>
            </a:r>
          </a:p>
        </p:txBody>
      </p:sp>
    </p:spTree>
    <p:extLst>
      <p:ext uri="{BB962C8B-B14F-4D97-AF65-F5344CB8AC3E}">
        <p14:creationId xmlns:p14="http://schemas.microsoft.com/office/powerpoint/2010/main" val="1956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27F62BCD-BD3A-C841-848A-EFC33FA05325}"/>
              </a:ext>
            </a:extLst>
          </p:cNvPr>
          <p:cNvSpPr/>
          <p:nvPr/>
        </p:nvSpPr>
        <p:spPr>
          <a:xfrm>
            <a:off x="5333996" y="1355009"/>
            <a:ext cx="3309257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743F-3A81-4A40-B47E-B76BEF882A1B}"/>
              </a:ext>
            </a:extLst>
          </p:cNvPr>
          <p:cNvSpPr txBox="1"/>
          <p:nvPr/>
        </p:nvSpPr>
        <p:spPr>
          <a:xfrm>
            <a:off x="1740566" y="135500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1740566" y="22999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8BE3-232F-314B-95B9-43C3E9C94DD2}"/>
              </a:ext>
            </a:extLst>
          </p:cNvPr>
          <p:cNvSpPr txBox="1"/>
          <p:nvPr/>
        </p:nvSpPr>
        <p:spPr>
          <a:xfrm>
            <a:off x="1740565" y="324485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A5068-C268-B74B-AD16-2391CE350CF4}"/>
              </a:ext>
            </a:extLst>
          </p:cNvPr>
          <p:cNvSpPr txBox="1"/>
          <p:nvPr/>
        </p:nvSpPr>
        <p:spPr>
          <a:xfrm>
            <a:off x="1740564" y="418977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Pondering</a:t>
            </a:r>
          </a:p>
        </p:txBody>
      </p:sp>
    </p:spTree>
    <p:extLst>
      <p:ext uri="{BB962C8B-B14F-4D97-AF65-F5344CB8AC3E}">
        <p14:creationId xmlns:p14="http://schemas.microsoft.com/office/powerpoint/2010/main" val="19676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6B88635E-47BB-F34D-8190-3DD7AD75E704}"/>
              </a:ext>
            </a:extLst>
          </p:cNvPr>
          <p:cNvSpPr/>
          <p:nvPr/>
        </p:nvSpPr>
        <p:spPr>
          <a:xfrm>
            <a:off x="0" y="0"/>
            <a:ext cx="2960914" cy="6858000"/>
          </a:xfrm>
          <a:prstGeom prst="homePlate">
            <a:avLst>
              <a:gd name="adj" fmla="val 41667"/>
            </a:avLst>
          </a:prstGeom>
          <a:solidFill>
            <a:srgbClr val="E6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44038-7C16-B647-8FDC-DF1F4C972AF5}"/>
              </a:ext>
            </a:extLst>
          </p:cNvPr>
          <p:cNvSpPr txBox="1"/>
          <p:nvPr/>
        </p:nvSpPr>
        <p:spPr>
          <a:xfrm>
            <a:off x="2960914" y="1490007"/>
            <a:ext cx="754039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0"/>
              </a:spcAft>
              <a:buClr>
                <a:srgbClr val="E6764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Recognise hallmarks of good facilitation</a:t>
            </a:r>
          </a:p>
          <a:p>
            <a:pPr marL="342900" indent="-342900">
              <a:spcAft>
                <a:spcPts val="6000"/>
              </a:spcAft>
              <a:buClr>
                <a:srgbClr val="E6764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Understand what makes for a good facilitator</a:t>
            </a:r>
          </a:p>
          <a:p>
            <a:pPr marL="342900" indent="-342900">
              <a:spcAft>
                <a:spcPts val="6000"/>
              </a:spcAft>
              <a:buClr>
                <a:srgbClr val="E6764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Better equipped for sensitive discussions</a:t>
            </a:r>
          </a:p>
          <a:p>
            <a:pPr marL="342900" indent="-342900">
              <a:spcAft>
                <a:spcPts val="6000"/>
              </a:spcAft>
              <a:buClr>
                <a:srgbClr val="E67647"/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Medium" panose="02000503000000020004" pitchFamily="2" charset="0"/>
              </a:rPr>
              <a:t>Confident about facilitating LLF learning</a:t>
            </a:r>
          </a:p>
        </p:txBody>
      </p:sp>
    </p:spTree>
    <p:extLst>
      <p:ext uri="{BB962C8B-B14F-4D97-AF65-F5344CB8AC3E}">
        <p14:creationId xmlns:p14="http://schemas.microsoft.com/office/powerpoint/2010/main" val="415858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27F62BCD-BD3A-C841-848A-EFC33FA05325}"/>
              </a:ext>
            </a:extLst>
          </p:cNvPr>
          <p:cNvSpPr/>
          <p:nvPr/>
        </p:nvSpPr>
        <p:spPr>
          <a:xfrm>
            <a:off x="5333996" y="1355009"/>
            <a:ext cx="3309257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743F-3A81-4A40-B47E-B76BEF882A1B}"/>
              </a:ext>
            </a:extLst>
          </p:cNvPr>
          <p:cNvSpPr txBox="1"/>
          <p:nvPr/>
        </p:nvSpPr>
        <p:spPr>
          <a:xfrm>
            <a:off x="1740566" y="135500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1740566" y="22999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8BE3-232F-314B-95B9-43C3E9C94DD2}"/>
              </a:ext>
            </a:extLst>
          </p:cNvPr>
          <p:cNvSpPr txBox="1"/>
          <p:nvPr/>
        </p:nvSpPr>
        <p:spPr>
          <a:xfrm>
            <a:off x="1740565" y="324485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A5068-C268-B74B-AD16-2391CE350CF4}"/>
              </a:ext>
            </a:extLst>
          </p:cNvPr>
          <p:cNvSpPr txBox="1"/>
          <p:nvPr/>
        </p:nvSpPr>
        <p:spPr>
          <a:xfrm>
            <a:off x="1740564" y="418977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Pondering</a:t>
            </a:r>
          </a:p>
        </p:txBody>
      </p:sp>
    </p:spTree>
    <p:extLst>
      <p:ext uri="{BB962C8B-B14F-4D97-AF65-F5344CB8AC3E}">
        <p14:creationId xmlns:p14="http://schemas.microsoft.com/office/powerpoint/2010/main" val="513149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826166" y="4076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 </a:t>
            </a:r>
            <a:r>
              <a:rPr lang="en-US" sz="3600" b="1" dirty="0">
                <a:solidFill>
                  <a:srgbClr val="DB613F"/>
                </a:solidFill>
                <a:latin typeface="American Typewriter" panose="02090604020004020304" pitchFamily="18" charset="77"/>
                <a:ea typeface="Helvetica Neue" panose="02000503000000020004" pitchFamily="2" charset="0"/>
                <a:cs typeface="Helvetica Neue" panose="02000503000000020004" pitchFamily="2" charset="0"/>
              </a:rPr>
              <a:t>. . 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F5CD4-FB98-5847-ABF0-419F218E9432}"/>
              </a:ext>
            </a:extLst>
          </p:cNvPr>
          <p:cNvGrpSpPr/>
          <p:nvPr/>
        </p:nvGrpSpPr>
        <p:grpSpPr>
          <a:xfrm>
            <a:off x="250237" y="1839736"/>
            <a:ext cx="2519005" cy="3672427"/>
            <a:chOff x="250237" y="1487608"/>
            <a:chExt cx="2722286" cy="40529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4786DC-30F5-6848-A962-A508C1679858}"/>
                </a:ext>
              </a:extLst>
            </p:cNvPr>
            <p:cNvGrpSpPr/>
            <p:nvPr/>
          </p:nvGrpSpPr>
          <p:grpSpPr>
            <a:xfrm>
              <a:off x="250237" y="1487608"/>
              <a:ext cx="2467256" cy="2803622"/>
              <a:chOff x="250237" y="1487608"/>
              <a:chExt cx="2467256" cy="280362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149AF168-94C9-1549-B7B8-D606C801C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3166" y="2032000"/>
                <a:ext cx="1764327" cy="2259230"/>
              </a:xfrm>
              <a:prstGeom prst="rect">
                <a:avLst/>
              </a:prstGeom>
            </p:spPr>
          </p:pic>
          <p:pic>
            <p:nvPicPr>
              <p:cNvPr id="12" name="Picture 20" descr="Video Play Button Icon | Housing and Residential Life">
                <a:extLst>
                  <a:ext uri="{FF2B5EF4-FFF2-40B4-BE49-F238E27FC236}">
                    <a16:creationId xmlns:a16="http://schemas.microsoft.com/office/drawing/2014/main" id="{0E338896-A42E-B347-B2EA-4D0C26918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237" y="1487608"/>
                <a:ext cx="1585092" cy="1506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40EDC82-F5C0-0849-999B-87D3A3EB8D09}"/>
                </a:ext>
              </a:extLst>
            </p:cNvPr>
            <p:cNvSpPr txBox="1"/>
            <p:nvPr/>
          </p:nvSpPr>
          <p:spPr>
            <a:xfrm>
              <a:off x="831203" y="4351694"/>
              <a:ext cx="2141320" cy="1188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DB613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The materials</a:t>
              </a:r>
              <a:endParaRPr lang="en-US" sz="32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785CE1-3287-6D49-93E7-01D46B532CCD}"/>
              </a:ext>
            </a:extLst>
          </p:cNvPr>
          <p:cNvGrpSpPr/>
          <p:nvPr/>
        </p:nvGrpSpPr>
        <p:grpSpPr>
          <a:xfrm>
            <a:off x="5270346" y="2333021"/>
            <a:ext cx="2429079" cy="3131447"/>
            <a:chOff x="3640559" y="2032000"/>
            <a:chExt cx="2507649" cy="3485678"/>
          </a:xfrm>
        </p:grpSpPr>
        <p:pic>
          <p:nvPicPr>
            <p:cNvPr id="27652" name="Picture 4" descr="Racial Diversity Art (Page #2 of 4) | Fine Art America">
              <a:extLst>
                <a:ext uri="{FF2B5EF4-FFF2-40B4-BE49-F238E27FC236}">
                  <a16:creationId xmlns:a16="http://schemas.microsoft.com/office/drawing/2014/main" id="{6E06427F-0CD2-9740-8E91-A1FAA595B1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559" y="2032000"/>
              <a:ext cx="2298767" cy="225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C5BACB-3628-DC45-9FFC-189DD3AA36D7}"/>
                </a:ext>
              </a:extLst>
            </p:cNvPr>
            <p:cNvSpPr txBox="1"/>
            <p:nvPr/>
          </p:nvSpPr>
          <p:spPr>
            <a:xfrm>
              <a:off x="3720303" y="4318604"/>
              <a:ext cx="2427905" cy="11990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38B2AB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The participants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1CC73C-EAA1-1242-AAC7-A841375F4729}"/>
              </a:ext>
            </a:extLst>
          </p:cNvPr>
          <p:cNvGrpSpPr/>
          <p:nvPr/>
        </p:nvGrpSpPr>
        <p:grpSpPr>
          <a:xfrm>
            <a:off x="7646358" y="2283060"/>
            <a:ext cx="2226742" cy="2905471"/>
            <a:chOff x="6590522" y="2032000"/>
            <a:chExt cx="2465394" cy="3206492"/>
          </a:xfrm>
        </p:grpSpPr>
        <p:pic>
          <p:nvPicPr>
            <p:cNvPr id="27656" name="Picture 8" descr="Hand Mirror Vector SVG Icon (4) - PNG Repo Free PNG Icons">
              <a:extLst>
                <a:ext uri="{FF2B5EF4-FFF2-40B4-BE49-F238E27FC236}">
                  <a16:creationId xmlns:a16="http://schemas.microsoft.com/office/drawing/2014/main" id="{D93BD163-A723-4C47-8DD0-AA31448CE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3604" y="2032000"/>
              <a:ext cx="2259230" cy="2259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9C8113-1053-EE4F-8EE8-5FA2ACD432FC}"/>
                </a:ext>
              </a:extLst>
            </p:cNvPr>
            <p:cNvSpPr txBox="1"/>
            <p:nvPr/>
          </p:nvSpPr>
          <p:spPr>
            <a:xfrm>
              <a:off x="6590522" y="4653717"/>
              <a:ext cx="2465394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dirty="0">
                  <a:solidFill>
                    <a:srgbClr val="486479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You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5B531-BE50-664A-A484-22542F58D822}"/>
              </a:ext>
            </a:extLst>
          </p:cNvPr>
          <p:cNvGrpSpPr/>
          <p:nvPr/>
        </p:nvGrpSpPr>
        <p:grpSpPr>
          <a:xfrm>
            <a:off x="2769242" y="2103640"/>
            <a:ext cx="2298767" cy="3358561"/>
            <a:chOff x="2769242" y="2103640"/>
            <a:chExt cx="2298767" cy="3358561"/>
          </a:xfrm>
        </p:grpSpPr>
        <p:pic>
          <p:nvPicPr>
            <p:cNvPr id="1028" name="Picture 4" descr="Clock icon - Icons8 Flat Color Icons - 239">
              <a:extLst>
                <a:ext uri="{FF2B5EF4-FFF2-40B4-BE49-F238E27FC236}">
                  <a16:creationId xmlns:a16="http://schemas.microsoft.com/office/drawing/2014/main" id="{55EDDF9E-0F7B-C244-819F-5B584C416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9242" y="2103640"/>
              <a:ext cx="2298767" cy="229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E47DE3-2B7E-9740-BCC0-2306932411B7}"/>
                </a:ext>
              </a:extLst>
            </p:cNvPr>
            <p:cNvSpPr txBox="1"/>
            <p:nvPr/>
          </p:nvSpPr>
          <p:spPr>
            <a:xfrm>
              <a:off x="3378688" y="4384983"/>
              <a:ext cx="1689321" cy="107721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3200" dirty="0">
                  <a:solidFill>
                    <a:srgbClr val="DB613F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The time</a:t>
              </a:r>
              <a:endParaRPr lang="en-US" sz="32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91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27F62BCD-BD3A-C841-848A-EFC33FA05325}"/>
              </a:ext>
            </a:extLst>
          </p:cNvPr>
          <p:cNvSpPr/>
          <p:nvPr/>
        </p:nvSpPr>
        <p:spPr>
          <a:xfrm>
            <a:off x="5333996" y="1355009"/>
            <a:ext cx="3309257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743F-3A81-4A40-B47E-B76BEF882A1B}"/>
              </a:ext>
            </a:extLst>
          </p:cNvPr>
          <p:cNvSpPr txBox="1"/>
          <p:nvPr/>
        </p:nvSpPr>
        <p:spPr>
          <a:xfrm>
            <a:off x="1740566" y="135500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1740566" y="22999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8BE3-232F-314B-95B9-43C3E9C94DD2}"/>
              </a:ext>
            </a:extLst>
          </p:cNvPr>
          <p:cNvSpPr txBox="1"/>
          <p:nvPr/>
        </p:nvSpPr>
        <p:spPr>
          <a:xfrm>
            <a:off x="1740565" y="324485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Performing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A5068-C268-B74B-AD16-2391CE350CF4}"/>
              </a:ext>
            </a:extLst>
          </p:cNvPr>
          <p:cNvSpPr txBox="1"/>
          <p:nvPr/>
        </p:nvSpPr>
        <p:spPr>
          <a:xfrm>
            <a:off x="1740564" y="418977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Pondering</a:t>
            </a:r>
          </a:p>
        </p:txBody>
      </p:sp>
    </p:spTree>
    <p:extLst>
      <p:ext uri="{BB962C8B-B14F-4D97-AF65-F5344CB8AC3E}">
        <p14:creationId xmlns:p14="http://schemas.microsoft.com/office/powerpoint/2010/main" val="3748980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C128E4-1FC3-6B41-ACA8-66209186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330200"/>
            <a:ext cx="1645285" cy="1596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D792A3-05C6-AD4D-A1D7-8DB43CD38568}"/>
              </a:ext>
            </a:extLst>
          </p:cNvPr>
          <p:cNvSpPr txBox="1"/>
          <p:nvPr/>
        </p:nvSpPr>
        <p:spPr>
          <a:xfrm>
            <a:off x="2499360" y="330200"/>
            <a:ext cx="6873241" cy="1596049"/>
          </a:xfrm>
          <a:prstGeom prst="rect">
            <a:avLst/>
          </a:prstGeom>
          <a:solidFill>
            <a:srgbClr val="88AC8C"/>
          </a:solidFill>
        </p:spPr>
        <p:txBody>
          <a:bodyPr wrap="square" lIns="90000" rtlCol="0" anchor="ctr" anchorCtr="0"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BRAVER AND SAFER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0370F-F72B-2D40-A09B-DCB4954951C8}"/>
              </a:ext>
            </a:extLst>
          </p:cNvPr>
          <p:cNvSpPr txBox="1"/>
          <p:nvPr/>
        </p:nvSpPr>
        <p:spPr>
          <a:xfrm>
            <a:off x="518795" y="4305892"/>
            <a:ext cx="313880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Ignorance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1330B-FBD6-2B41-9734-D914E4C7E63F}"/>
              </a:ext>
            </a:extLst>
          </p:cNvPr>
          <p:cNvSpPr txBox="1"/>
          <p:nvPr/>
        </p:nvSpPr>
        <p:spPr>
          <a:xfrm>
            <a:off x="549274" y="3429000"/>
            <a:ext cx="31388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B156-F33F-824C-BDD8-8F689DDD98B2}"/>
              </a:ext>
            </a:extLst>
          </p:cNvPr>
          <p:cNvSpPr txBox="1"/>
          <p:nvPr/>
        </p:nvSpPr>
        <p:spPr>
          <a:xfrm>
            <a:off x="518795" y="2552108"/>
            <a:ext cx="313880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>
                <a:solidFill>
                  <a:srgbClr val="D1A8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Intention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EB486-AF22-1D45-8F7D-8C5CF813C2E5}"/>
              </a:ext>
            </a:extLst>
          </p:cNvPr>
          <p:cNvSpPr/>
          <p:nvPr/>
        </p:nvSpPr>
        <p:spPr>
          <a:xfrm>
            <a:off x="4051037" y="3894604"/>
            <a:ext cx="2600587" cy="1177583"/>
          </a:xfrm>
          <a:prstGeom prst="rect">
            <a:avLst/>
          </a:prstGeom>
          <a:solidFill>
            <a:srgbClr val="5F9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Imposing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F857B4-0A30-CB42-8BC2-0A4D6B42BDC3}"/>
              </a:ext>
            </a:extLst>
          </p:cNvPr>
          <p:cNvSpPr/>
          <p:nvPr/>
        </p:nvSpPr>
        <p:spPr>
          <a:xfrm>
            <a:off x="6756139" y="2616810"/>
            <a:ext cx="2600587" cy="1177582"/>
          </a:xfrm>
          <a:prstGeom prst="rect">
            <a:avLst/>
          </a:prstGeom>
          <a:solidFill>
            <a:srgbClr val="749F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Victimising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C6CD73-D679-5E4B-964C-44E86AADBB6B}"/>
              </a:ext>
            </a:extLst>
          </p:cNvPr>
          <p:cNvSpPr/>
          <p:nvPr/>
        </p:nvSpPr>
        <p:spPr>
          <a:xfrm>
            <a:off x="6756138" y="3894604"/>
            <a:ext cx="2600587" cy="1177583"/>
          </a:xfrm>
          <a:prstGeom prst="rect">
            <a:avLst/>
          </a:prstGeom>
          <a:solidFill>
            <a:srgbClr val="C99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Accusing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ACB76-4070-1E4F-A518-C1EA013ECF4F}"/>
              </a:ext>
            </a:extLst>
          </p:cNvPr>
          <p:cNvSpPr/>
          <p:nvPr/>
        </p:nvSpPr>
        <p:spPr>
          <a:xfrm>
            <a:off x="4051037" y="2616811"/>
            <a:ext cx="2600587" cy="1189054"/>
          </a:xfrm>
          <a:prstGeom prst="rect">
            <a:avLst/>
          </a:prstGeom>
          <a:solidFill>
            <a:srgbClr val="AE6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Personalising</a:t>
            </a:r>
          </a:p>
        </p:txBody>
      </p:sp>
    </p:spTree>
    <p:extLst>
      <p:ext uri="{BB962C8B-B14F-4D97-AF65-F5344CB8AC3E}">
        <p14:creationId xmlns:p14="http://schemas.microsoft.com/office/powerpoint/2010/main" val="165655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be 6">
            <a:extLst>
              <a:ext uri="{FF2B5EF4-FFF2-40B4-BE49-F238E27FC236}">
                <a16:creationId xmlns:a16="http://schemas.microsoft.com/office/drawing/2014/main" id="{27F62BCD-BD3A-C841-848A-EFC33FA05325}"/>
              </a:ext>
            </a:extLst>
          </p:cNvPr>
          <p:cNvSpPr/>
          <p:nvPr/>
        </p:nvSpPr>
        <p:spPr>
          <a:xfrm>
            <a:off x="5333996" y="1355009"/>
            <a:ext cx="3309257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06743F-3A81-4A40-B47E-B76BEF882A1B}"/>
              </a:ext>
            </a:extLst>
          </p:cNvPr>
          <p:cNvSpPr txBox="1"/>
          <p:nvPr/>
        </p:nvSpPr>
        <p:spPr>
          <a:xfrm>
            <a:off x="1740566" y="135500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Partnering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5F895-4222-EF46-A81B-136C3DD348AB}"/>
              </a:ext>
            </a:extLst>
          </p:cNvPr>
          <p:cNvSpPr txBox="1"/>
          <p:nvPr/>
        </p:nvSpPr>
        <p:spPr>
          <a:xfrm>
            <a:off x="1740566" y="2299929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Preparing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088BE3-232F-314B-95B9-43C3E9C94DD2}"/>
              </a:ext>
            </a:extLst>
          </p:cNvPr>
          <p:cNvSpPr txBox="1"/>
          <p:nvPr/>
        </p:nvSpPr>
        <p:spPr>
          <a:xfrm>
            <a:off x="1740565" y="324485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 sz="36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Performing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A5068-C268-B74B-AD16-2391CE350CF4}"/>
              </a:ext>
            </a:extLst>
          </p:cNvPr>
          <p:cNvSpPr txBox="1"/>
          <p:nvPr/>
        </p:nvSpPr>
        <p:spPr>
          <a:xfrm>
            <a:off x="1740564" y="4189770"/>
            <a:ext cx="359343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Pondering</a:t>
            </a:r>
          </a:p>
        </p:txBody>
      </p:sp>
    </p:spTree>
    <p:extLst>
      <p:ext uri="{BB962C8B-B14F-4D97-AF65-F5344CB8AC3E}">
        <p14:creationId xmlns:p14="http://schemas.microsoft.com/office/powerpoint/2010/main" val="1606329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C92333-EEE8-3E48-B228-95BFB6F022C2}"/>
              </a:ext>
            </a:extLst>
          </p:cNvPr>
          <p:cNvSpPr/>
          <p:nvPr/>
        </p:nvSpPr>
        <p:spPr>
          <a:xfrm>
            <a:off x="0" y="0"/>
            <a:ext cx="4271963" cy="3429000"/>
          </a:xfrm>
          <a:prstGeom prst="rect">
            <a:avLst/>
          </a:prstGeom>
          <a:solidFill>
            <a:srgbClr val="E6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BA07D-E8C5-BC4B-894C-6BCEC12B8FC1}"/>
              </a:ext>
            </a:extLst>
          </p:cNvPr>
          <p:cNvSpPr/>
          <p:nvPr/>
        </p:nvSpPr>
        <p:spPr>
          <a:xfrm>
            <a:off x="4271963" y="3429000"/>
            <a:ext cx="5634037" cy="3429000"/>
          </a:xfrm>
          <a:prstGeom prst="rect">
            <a:avLst/>
          </a:prstGeom>
          <a:solidFill>
            <a:srgbClr val="E67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tlCol="0" anchor="ctr"/>
          <a:lstStyle/>
          <a:p>
            <a:pPr>
              <a:spcAft>
                <a:spcPts val="600"/>
              </a:spcAft>
            </a:pPr>
            <a:r>
              <a:rPr lang="en-US" sz="4400" dirty="0"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DAA16A-886D-7643-88CB-33D9AF03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" y="984250"/>
            <a:ext cx="3314700" cy="14605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3F9B19C-F00F-A74C-8508-5D05C5323E0F}"/>
              </a:ext>
            </a:extLst>
          </p:cNvPr>
          <p:cNvPicPr/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175" y="4580352"/>
            <a:ext cx="1161880" cy="112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1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D71E3D32-1FF7-E245-AE36-99279F1C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4802" y="3025071"/>
            <a:ext cx="11586602" cy="5642428"/>
          </a:xfrm>
          <a:prstGeom prst="rect">
            <a:avLst/>
          </a:prstGeom>
        </p:spPr>
      </p:pic>
      <p:sp>
        <p:nvSpPr>
          <p:cNvPr id="2" name="Cube 1">
            <a:extLst>
              <a:ext uri="{FF2B5EF4-FFF2-40B4-BE49-F238E27FC236}">
                <a16:creationId xmlns:a16="http://schemas.microsoft.com/office/drawing/2014/main" id="{344A83CF-BAA7-1B45-8F0A-7AE4933453F5}"/>
              </a:ext>
            </a:extLst>
          </p:cNvPr>
          <p:cNvSpPr/>
          <p:nvPr/>
        </p:nvSpPr>
        <p:spPr>
          <a:xfrm>
            <a:off x="3807419" y="1353455"/>
            <a:ext cx="2075305" cy="3782785"/>
          </a:xfrm>
          <a:prstGeom prst="cube">
            <a:avLst>
              <a:gd name="adj" fmla="val 114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t"/>
          <a:lstStyle/>
          <a:p>
            <a:pPr algn="ctr"/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sensitive</a:t>
            </a: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discussions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85C5EDBD-487E-264E-84A1-4F46598E56FD}"/>
              </a:ext>
            </a:extLst>
          </p:cNvPr>
          <p:cNvSpPr/>
          <p:nvPr/>
        </p:nvSpPr>
        <p:spPr>
          <a:xfrm>
            <a:off x="7307497" y="1353455"/>
            <a:ext cx="2075305" cy="3782785"/>
          </a:xfrm>
          <a:prstGeom prst="cube">
            <a:avLst>
              <a:gd name="adj" fmla="val 11403"/>
            </a:avLst>
          </a:prstGeom>
          <a:solidFill>
            <a:srgbClr val="38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r>
              <a:rPr lang="en-US" sz="20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pPr lvl="0"/>
            <a:r>
              <a:rPr lang="en-US" sz="20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the </a:t>
            </a:r>
          </a:p>
          <a:p>
            <a:pPr lvl="0"/>
            <a:r>
              <a:rPr lang="en-US" sz="20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LLF Course</a:t>
            </a: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/>
            <a:endParaRPr lang="en-US" sz="2400" dirty="0">
              <a:solidFill>
                <a:prstClr val="white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lvl="0" algn="r"/>
            <a:r>
              <a:rPr lang="en-US" sz="2400" dirty="0">
                <a:solidFill>
                  <a:prstClr val="white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FE0D25-C889-2949-8704-B774435A2223}"/>
              </a:ext>
            </a:extLst>
          </p:cNvPr>
          <p:cNvGrpSpPr/>
          <p:nvPr/>
        </p:nvGrpSpPr>
        <p:grpSpPr>
          <a:xfrm>
            <a:off x="5920577" y="1353455"/>
            <a:ext cx="1349066" cy="3782785"/>
            <a:chOff x="3465822" y="1353457"/>
            <a:chExt cx="1349066" cy="3782785"/>
          </a:xfrm>
        </p:grpSpPr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8B8EA04E-E0FC-2045-B041-41C9271258A7}"/>
                </a:ext>
              </a:extLst>
            </p:cNvPr>
            <p:cNvSpPr/>
            <p:nvPr/>
          </p:nvSpPr>
          <p:spPr>
            <a:xfrm>
              <a:off x="3465822" y="1353457"/>
              <a:ext cx="1349066" cy="3782785"/>
            </a:xfrm>
            <a:prstGeom prst="cube">
              <a:avLst>
                <a:gd name="adj" fmla="val 11403"/>
              </a:avLst>
            </a:prstGeom>
            <a:solidFill>
              <a:srgbClr val="E4C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Ins="251999" rtlCol="0" anchor="t"/>
            <a:lstStyle/>
            <a:p>
              <a:pPr algn="ctr"/>
              <a:endPara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77F350E-31DF-B14A-86A4-66F0BF83B5F9}"/>
                </a:ext>
              </a:extLst>
            </p:cNvPr>
            <p:cNvGrpSpPr/>
            <p:nvPr/>
          </p:nvGrpSpPr>
          <p:grpSpPr>
            <a:xfrm>
              <a:off x="3465822" y="1518676"/>
              <a:ext cx="1193584" cy="3617565"/>
              <a:chOff x="4334896" y="2639942"/>
              <a:chExt cx="1283984" cy="3410701"/>
            </a:xfrm>
          </p:grpSpPr>
          <p:pic>
            <p:nvPicPr>
              <p:cNvPr id="1026" name="Picture 2" descr="white ceramic cup with coffee">
                <a:extLst>
                  <a:ext uri="{FF2B5EF4-FFF2-40B4-BE49-F238E27FC236}">
                    <a16:creationId xmlns:a16="http://schemas.microsoft.com/office/drawing/2014/main" id="{269EBF09-E68B-594E-B96A-7E2D3C9A9D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22" r="21810"/>
              <a:stretch/>
            </p:blipFill>
            <p:spPr bwMode="auto">
              <a:xfrm>
                <a:off x="4334896" y="2639942"/>
                <a:ext cx="1283984" cy="3410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B425F1-4CF6-1E42-A98B-8B1939D4410D}"/>
                  </a:ext>
                </a:extLst>
              </p:cNvPr>
              <p:cNvSpPr/>
              <p:nvPr/>
            </p:nvSpPr>
            <p:spPr>
              <a:xfrm>
                <a:off x="4334896" y="3059668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/>
                <a:r>
                  <a:rPr lang="en-US" dirty="0">
                    <a:solidFill>
                      <a:prstClr val="white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15 mins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8BD946A-78A4-974E-B5DC-CE37FF45B461}"/>
              </a:ext>
            </a:extLst>
          </p:cNvPr>
          <p:cNvSpPr txBox="1"/>
          <p:nvPr/>
        </p:nvSpPr>
        <p:spPr>
          <a:xfrm>
            <a:off x="237725" y="5504545"/>
            <a:ext cx="90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864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</a:t>
            </a:r>
            <a:r>
              <a:rPr lang="en-US" sz="2400" dirty="0" err="1">
                <a:solidFill>
                  <a:srgbClr val="4864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hrs</a:t>
            </a:r>
            <a:endParaRPr lang="en-US" sz="2400" dirty="0">
              <a:solidFill>
                <a:srgbClr val="486479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FBFC1-2ED2-124D-8ADD-6BD589E814CE}"/>
              </a:ext>
            </a:extLst>
          </p:cNvPr>
          <p:cNvSpPr txBox="1"/>
          <p:nvPr/>
        </p:nvSpPr>
        <p:spPr>
          <a:xfrm>
            <a:off x="8345149" y="5574888"/>
            <a:ext cx="90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 </a:t>
            </a:r>
            <a:r>
              <a:rPr lang="en-US" sz="2400" dirty="0" err="1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hrs</a:t>
            </a:r>
            <a:endParaRPr lang="en-US" sz="2400" dirty="0">
              <a:solidFill>
                <a:srgbClr val="38B2AB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57997D-5430-D846-B87D-A5D74BF5939E}"/>
              </a:ext>
            </a:extLst>
          </p:cNvPr>
          <p:cNvGrpSpPr/>
          <p:nvPr/>
        </p:nvGrpSpPr>
        <p:grpSpPr>
          <a:xfrm>
            <a:off x="2420499" y="1353455"/>
            <a:ext cx="1349066" cy="3782785"/>
            <a:chOff x="3465822" y="1353457"/>
            <a:chExt cx="1349066" cy="3782785"/>
          </a:xfrm>
        </p:grpSpPr>
        <p:sp>
          <p:nvSpPr>
            <p:cNvPr id="14" name="Cube 13">
              <a:extLst>
                <a:ext uri="{FF2B5EF4-FFF2-40B4-BE49-F238E27FC236}">
                  <a16:creationId xmlns:a16="http://schemas.microsoft.com/office/drawing/2014/main" id="{51827568-7EA8-2145-B0C9-43FBA63D464C}"/>
                </a:ext>
              </a:extLst>
            </p:cNvPr>
            <p:cNvSpPr/>
            <p:nvPr/>
          </p:nvSpPr>
          <p:spPr>
            <a:xfrm>
              <a:off x="3465822" y="1353457"/>
              <a:ext cx="1349066" cy="3782785"/>
            </a:xfrm>
            <a:prstGeom prst="cube">
              <a:avLst>
                <a:gd name="adj" fmla="val 11403"/>
              </a:avLst>
            </a:prstGeom>
            <a:solidFill>
              <a:srgbClr val="E4C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rIns="251999" rtlCol="0" anchor="t"/>
            <a:lstStyle/>
            <a:p>
              <a:pPr algn="ctr"/>
              <a:endPara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90C1F2F-EAE0-0744-9044-F1138EE2DF04}"/>
                </a:ext>
              </a:extLst>
            </p:cNvPr>
            <p:cNvGrpSpPr/>
            <p:nvPr/>
          </p:nvGrpSpPr>
          <p:grpSpPr>
            <a:xfrm>
              <a:off x="3465822" y="1518676"/>
              <a:ext cx="1193584" cy="3617565"/>
              <a:chOff x="4334896" y="2639942"/>
              <a:chExt cx="1283984" cy="3410701"/>
            </a:xfrm>
          </p:grpSpPr>
          <p:pic>
            <p:nvPicPr>
              <p:cNvPr id="16" name="Picture 2" descr="white ceramic cup with coffee">
                <a:extLst>
                  <a:ext uri="{FF2B5EF4-FFF2-40B4-BE49-F238E27FC236}">
                    <a16:creationId xmlns:a16="http://schemas.microsoft.com/office/drawing/2014/main" id="{6C485395-5934-7A4B-BD74-8560E8ED7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22" r="21810"/>
              <a:stretch/>
            </p:blipFill>
            <p:spPr bwMode="auto">
              <a:xfrm>
                <a:off x="4334896" y="2639942"/>
                <a:ext cx="1283984" cy="34107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B99169E-1345-A24F-B57E-264094CB4D57}"/>
                  </a:ext>
                </a:extLst>
              </p:cNvPr>
              <p:cNvSpPr/>
              <p:nvPr/>
            </p:nvSpPr>
            <p:spPr>
              <a:xfrm>
                <a:off x="4334896" y="3059668"/>
                <a:ext cx="9749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r"/>
                <a:r>
                  <a:rPr lang="en-US" dirty="0">
                    <a:solidFill>
                      <a:prstClr val="white"/>
                    </a:solidFill>
                    <a:latin typeface="Helvetica Neue Light" panose="02000403000000020004" pitchFamily="2" charset="0"/>
                    <a:ea typeface="Helvetica Neue Light" panose="02000403000000020004" pitchFamily="2" charset="0"/>
                  </a:rPr>
                  <a:t>15 mins</a:t>
                </a:r>
              </a:p>
            </p:txBody>
          </p:sp>
        </p:grpSp>
      </p:grpSp>
      <p:sp>
        <p:nvSpPr>
          <p:cNvPr id="20" name="Cube 19">
            <a:extLst>
              <a:ext uri="{FF2B5EF4-FFF2-40B4-BE49-F238E27FC236}">
                <a16:creationId xmlns:a16="http://schemas.microsoft.com/office/drawing/2014/main" id="{DDC9034F-50A6-994D-B31A-CF04CF05195C}"/>
              </a:ext>
            </a:extLst>
          </p:cNvPr>
          <p:cNvSpPr/>
          <p:nvPr/>
        </p:nvSpPr>
        <p:spPr>
          <a:xfrm>
            <a:off x="291588" y="1353455"/>
            <a:ext cx="2075305" cy="3782785"/>
          </a:xfrm>
          <a:prstGeom prst="cube">
            <a:avLst>
              <a:gd name="adj" fmla="val 11403"/>
            </a:avLst>
          </a:prstGeom>
          <a:solidFill>
            <a:srgbClr val="486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t"/>
          <a:lstStyle/>
          <a:p>
            <a:pPr algn="ctr"/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Becoming</a:t>
            </a:r>
          </a:p>
          <a:p>
            <a:r>
              <a:rPr lang="en-US" sz="2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 facilitator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</p:txBody>
      </p:sp>
    </p:spTree>
    <p:extLst>
      <p:ext uri="{BB962C8B-B14F-4D97-AF65-F5344CB8AC3E}">
        <p14:creationId xmlns:p14="http://schemas.microsoft.com/office/powerpoint/2010/main" val="8093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9" grpId="0"/>
      <p:bldP spid="22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5044A0C5-9327-374E-8DD7-40021A44250A}"/>
              </a:ext>
            </a:extLst>
          </p:cNvPr>
          <p:cNvSpPr/>
          <p:nvPr/>
        </p:nvSpPr>
        <p:spPr>
          <a:xfrm>
            <a:off x="304800" y="1353458"/>
            <a:ext cx="3309257" cy="3782785"/>
          </a:xfrm>
          <a:prstGeom prst="cube">
            <a:avLst>
              <a:gd name="adj" fmla="val 11403"/>
            </a:avLst>
          </a:prstGeom>
          <a:solidFill>
            <a:srgbClr val="486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t"/>
          <a:lstStyle/>
          <a:p>
            <a:pPr algn="ctr"/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Becoming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 facilitator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solidFill>
                <a:srgbClr val="486479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F2984-51DD-FA4F-93F3-C5686B9E33A1}"/>
              </a:ext>
            </a:extLst>
          </p:cNvPr>
          <p:cNvSpPr txBox="1"/>
          <p:nvPr/>
        </p:nvSpPr>
        <p:spPr>
          <a:xfrm>
            <a:off x="3842462" y="1939315"/>
            <a:ext cx="610745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E676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4864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What is good facilitation?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0AF0E-BAAA-0C42-B1DB-4F01D8409D1A}"/>
              </a:ext>
            </a:extLst>
          </p:cNvPr>
          <p:cNvSpPr txBox="1"/>
          <p:nvPr/>
        </p:nvSpPr>
        <p:spPr>
          <a:xfrm>
            <a:off x="3842462" y="2921684"/>
            <a:ext cx="5650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E676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4864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Thinking about thinking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4E554-442E-0D44-81D6-0F72CD027E02}"/>
              </a:ext>
            </a:extLst>
          </p:cNvPr>
          <p:cNvSpPr txBox="1"/>
          <p:nvPr/>
        </p:nvSpPr>
        <p:spPr>
          <a:xfrm>
            <a:off x="3842462" y="3904053"/>
            <a:ext cx="5650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E6764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</a:t>
            </a:r>
            <a:r>
              <a:rPr lang="en-US" sz="3600" dirty="0">
                <a:solidFill>
                  <a:srgbClr val="486479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Being a good facilitator</a:t>
            </a:r>
          </a:p>
        </p:txBody>
      </p:sp>
    </p:spTree>
    <p:extLst>
      <p:ext uri="{BB962C8B-B14F-4D97-AF65-F5344CB8AC3E}">
        <p14:creationId xmlns:p14="http://schemas.microsoft.com/office/powerpoint/2010/main" val="379919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| Vintage frame between autumn leaves">
            <a:extLst>
              <a:ext uri="{FF2B5EF4-FFF2-40B4-BE49-F238E27FC236}">
                <a16:creationId xmlns:a16="http://schemas.microsoft.com/office/drawing/2014/main" id="{0EB8F40C-B83E-084B-8FE8-E4BB254B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1" b="29377"/>
          <a:stretch/>
        </p:blipFill>
        <p:spPr bwMode="auto">
          <a:xfrm rot="5400000">
            <a:off x="62405" y="2715267"/>
            <a:ext cx="5715000" cy="13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C78708-DF6C-B94A-9DE1-6F9C56CEDE80}"/>
              </a:ext>
            </a:extLst>
          </p:cNvPr>
          <p:cNvSpPr txBox="1"/>
          <p:nvPr/>
        </p:nvSpPr>
        <p:spPr>
          <a:xfrm>
            <a:off x="3541486" y="682341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6000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bservation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14A0A-3F6A-8D49-BC46-A73F5599FBFA}"/>
              </a:ext>
            </a:extLst>
          </p:cNvPr>
          <p:cNvSpPr txBox="1"/>
          <p:nvPr/>
        </p:nvSpPr>
        <p:spPr>
          <a:xfrm>
            <a:off x="3541485" y="2039427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F06E3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6000" dirty="0">
                <a:solidFill>
                  <a:srgbClr val="F06E3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25D90-5E17-F345-9E9F-6B59D651C146}"/>
              </a:ext>
            </a:extLst>
          </p:cNvPr>
          <p:cNvSpPr txBox="1"/>
          <p:nvPr/>
        </p:nvSpPr>
        <p:spPr>
          <a:xfrm>
            <a:off x="3541484" y="3536383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6000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8EAF5-5D26-9B49-A8A6-62F1DE6E2E29}"/>
              </a:ext>
            </a:extLst>
          </p:cNvPr>
          <p:cNvSpPr txBox="1"/>
          <p:nvPr/>
        </p:nvSpPr>
        <p:spPr>
          <a:xfrm>
            <a:off x="3541483" y="4974624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6000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ecision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FB90AE3-E4D1-FF42-A092-C38BE663AB79}"/>
              </a:ext>
            </a:extLst>
          </p:cNvPr>
          <p:cNvSpPr/>
          <p:nvPr/>
        </p:nvSpPr>
        <p:spPr>
          <a:xfrm>
            <a:off x="798286" y="542471"/>
            <a:ext cx="1132115" cy="5715000"/>
          </a:xfrm>
          <a:prstGeom prst="downArrow">
            <a:avLst>
              <a:gd name="adj1" fmla="val 50000"/>
              <a:gd name="adj2" fmla="val 70290"/>
            </a:avLst>
          </a:prstGeom>
          <a:gradFill>
            <a:gsLst>
              <a:gs pos="0">
                <a:srgbClr val="FBCB76"/>
              </a:gs>
              <a:gs pos="33000">
                <a:srgbClr val="F16E3E"/>
              </a:gs>
              <a:gs pos="64000">
                <a:srgbClr val="DD3D44"/>
              </a:gs>
              <a:gs pos="99000">
                <a:srgbClr val="833C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Character Tree - Photos | Facebook">
            <a:extLst>
              <a:ext uri="{FF2B5EF4-FFF2-40B4-BE49-F238E27FC236}">
                <a16:creationId xmlns:a16="http://schemas.microsoft.com/office/drawing/2014/main" id="{659E29DE-DB28-B043-A90A-77F34D034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86" y="270783"/>
            <a:ext cx="1537606" cy="15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6143FD-BA8D-2449-AE1F-8E5B77A620F6}"/>
              </a:ext>
            </a:extLst>
          </p:cNvPr>
          <p:cNvSpPr txBox="1"/>
          <p:nvPr/>
        </p:nvSpPr>
        <p:spPr>
          <a:xfrm>
            <a:off x="1005567" y="2857499"/>
            <a:ext cx="2631622" cy="221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servant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selfless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curious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75FC3A-56F2-2D49-AA70-19B42E17AFB0}"/>
              </a:ext>
            </a:extLst>
          </p:cNvPr>
          <p:cNvSpPr txBox="1"/>
          <p:nvPr/>
        </p:nvSpPr>
        <p:spPr>
          <a:xfrm>
            <a:off x="3637189" y="2841171"/>
            <a:ext cx="2631622" cy="221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observant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undistracted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unanxious</a:t>
            </a:r>
            <a:endParaRPr lang="en-US" sz="3200" dirty="0">
              <a:solidFill>
                <a:srgbClr val="85A25C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83C91-1F88-9748-8088-52587406F7DA}"/>
              </a:ext>
            </a:extLst>
          </p:cNvPr>
          <p:cNvSpPr txBox="1"/>
          <p:nvPr/>
        </p:nvSpPr>
        <p:spPr>
          <a:xfrm>
            <a:off x="7274378" y="2857499"/>
            <a:ext cx="2631622" cy="2213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flexible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hopeful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loving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4839E-2DC3-B642-9571-51CFD9C541AE}"/>
              </a:ext>
            </a:extLst>
          </p:cNvPr>
          <p:cNvSpPr txBox="1"/>
          <p:nvPr/>
        </p:nvSpPr>
        <p:spPr>
          <a:xfrm>
            <a:off x="2445203" y="834694"/>
            <a:ext cx="719954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85A25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QUALITIES OF A GOOD FACILITATOR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313B32-EE8D-F149-B8A0-C4F64C7A0735}"/>
              </a:ext>
            </a:extLst>
          </p:cNvPr>
          <p:cNvCxnSpPr>
            <a:cxnSpLocks/>
          </p:cNvCxnSpPr>
          <p:nvPr/>
        </p:nvCxnSpPr>
        <p:spPr>
          <a:xfrm>
            <a:off x="2445203" y="1808389"/>
            <a:ext cx="7074354" cy="0"/>
          </a:xfrm>
          <a:prstGeom prst="line">
            <a:avLst/>
          </a:prstGeom>
          <a:ln w="76200">
            <a:solidFill>
              <a:srgbClr val="85A2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51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>
            <a:extLst>
              <a:ext uri="{FF2B5EF4-FFF2-40B4-BE49-F238E27FC236}">
                <a16:creationId xmlns:a16="http://schemas.microsoft.com/office/drawing/2014/main" id="{5044A0C5-9327-374E-8DD7-40021A44250A}"/>
              </a:ext>
            </a:extLst>
          </p:cNvPr>
          <p:cNvSpPr/>
          <p:nvPr/>
        </p:nvSpPr>
        <p:spPr>
          <a:xfrm>
            <a:off x="304800" y="1353458"/>
            <a:ext cx="3309257" cy="3782785"/>
          </a:xfrm>
          <a:prstGeom prst="cube">
            <a:avLst>
              <a:gd name="adj" fmla="val 1140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rIns="251999" rtlCol="0" anchor="t"/>
          <a:lstStyle/>
          <a:p>
            <a:pPr algn="ctr"/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Facilitating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sensitive</a:t>
            </a:r>
          </a:p>
          <a:p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discussions</a:t>
            </a: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sz="240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r>
              <a:rPr lang="en-US" sz="24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45 mins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0AF0E-BAAA-0C42-B1DB-4F01D8409D1A}"/>
              </a:ext>
            </a:extLst>
          </p:cNvPr>
          <p:cNvSpPr txBox="1"/>
          <p:nvPr/>
        </p:nvSpPr>
        <p:spPr>
          <a:xfrm>
            <a:off x="3950555" y="2159032"/>
            <a:ext cx="5650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</a:t>
            </a:r>
            <a:r>
              <a:rPr lang="en-US" sz="3600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Triggers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04E554-442E-0D44-81D6-0F72CD027E02}"/>
              </a:ext>
            </a:extLst>
          </p:cNvPr>
          <p:cNvSpPr txBox="1"/>
          <p:nvPr/>
        </p:nvSpPr>
        <p:spPr>
          <a:xfrm>
            <a:off x="3950554" y="3103953"/>
            <a:ext cx="565064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>
                <a:solidFill>
                  <a:srgbClr val="38B2A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</a:t>
            </a:r>
            <a:r>
              <a:rPr lang="en-US" sz="3600" dirty="0">
                <a:solidFill>
                  <a:srgbClr val="DB613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Conflict</a:t>
            </a:r>
          </a:p>
        </p:txBody>
      </p:sp>
    </p:spTree>
    <p:extLst>
      <p:ext uri="{BB962C8B-B14F-4D97-AF65-F5344CB8AC3E}">
        <p14:creationId xmlns:p14="http://schemas.microsoft.com/office/powerpoint/2010/main" val="204119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| Vintage frame between autumn leaves">
            <a:extLst>
              <a:ext uri="{FF2B5EF4-FFF2-40B4-BE49-F238E27FC236}">
                <a16:creationId xmlns:a16="http://schemas.microsoft.com/office/drawing/2014/main" id="{0EB8F40C-B83E-084B-8FE8-E4BB254BC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1" b="29377"/>
          <a:stretch/>
        </p:blipFill>
        <p:spPr bwMode="auto">
          <a:xfrm rot="5400000">
            <a:off x="62405" y="2715267"/>
            <a:ext cx="5715000" cy="13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C78708-DF6C-B94A-9DE1-6F9C56CEDE80}"/>
              </a:ext>
            </a:extLst>
          </p:cNvPr>
          <p:cNvSpPr txBox="1"/>
          <p:nvPr/>
        </p:nvSpPr>
        <p:spPr>
          <a:xfrm>
            <a:off x="3541486" y="682341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6000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bservation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14A0A-3F6A-8D49-BC46-A73F5599FBFA}"/>
              </a:ext>
            </a:extLst>
          </p:cNvPr>
          <p:cNvSpPr txBox="1"/>
          <p:nvPr/>
        </p:nvSpPr>
        <p:spPr>
          <a:xfrm>
            <a:off x="3541485" y="2039427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F06E3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6000" dirty="0">
                <a:solidFill>
                  <a:srgbClr val="F06E3E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25D90-5E17-F345-9E9F-6B59D651C146}"/>
              </a:ext>
            </a:extLst>
          </p:cNvPr>
          <p:cNvSpPr txBox="1"/>
          <p:nvPr/>
        </p:nvSpPr>
        <p:spPr>
          <a:xfrm>
            <a:off x="3541484" y="3536383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6000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8EAF5-5D26-9B49-A8A6-62F1DE6E2E29}"/>
              </a:ext>
            </a:extLst>
          </p:cNvPr>
          <p:cNvSpPr txBox="1"/>
          <p:nvPr/>
        </p:nvSpPr>
        <p:spPr>
          <a:xfrm>
            <a:off x="3541483" y="4974624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6000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ecision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FB90AE3-E4D1-FF42-A092-C38BE663AB79}"/>
              </a:ext>
            </a:extLst>
          </p:cNvPr>
          <p:cNvSpPr/>
          <p:nvPr/>
        </p:nvSpPr>
        <p:spPr>
          <a:xfrm>
            <a:off x="798286" y="542471"/>
            <a:ext cx="1132115" cy="5715000"/>
          </a:xfrm>
          <a:prstGeom prst="downArrow">
            <a:avLst>
              <a:gd name="adj1" fmla="val 50000"/>
              <a:gd name="adj2" fmla="val 70290"/>
            </a:avLst>
          </a:prstGeom>
          <a:gradFill>
            <a:gsLst>
              <a:gs pos="0">
                <a:srgbClr val="FBCB76"/>
              </a:gs>
              <a:gs pos="33000">
                <a:srgbClr val="F16E3E"/>
              </a:gs>
              <a:gs pos="64000">
                <a:srgbClr val="DD3D44"/>
              </a:gs>
              <a:gs pos="99000">
                <a:srgbClr val="833C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C78708-DF6C-B94A-9DE1-6F9C56CEDE80}"/>
              </a:ext>
            </a:extLst>
          </p:cNvPr>
          <p:cNvSpPr txBox="1"/>
          <p:nvPr/>
        </p:nvSpPr>
        <p:spPr>
          <a:xfrm>
            <a:off x="3541486" y="682341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US" sz="6000" dirty="0">
                <a:solidFill>
                  <a:srgbClr val="EF954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bservation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14A0A-3F6A-8D49-BC46-A73F5599FBFA}"/>
              </a:ext>
            </a:extLst>
          </p:cNvPr>
          <p:cNvSpPr txBox="1"/>
          <p:nvPr/>
        </p:nvSpPr>
        <p:spPr>
          <a:xfrm>
            <a:off x="3541485" y="2039427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u="heavy" dirty="0">
                <a:solidFill>
                  <a:srgbClr val="F06E3E"/>
                </a:solidFill>
                <a:uFill>
                  <a:solidFill>
                    <a:srgbClr val="F16E3E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</a:t>
            </a:r>
            <a:r>
              <a:rPr lang="en-US" sz="6000" u="heavy" dirty="0">
                <a:solidFill>
                  <a:srgbClr val="F06E3E"/>
                </a:solidFill>
                <a:uFill>
                  <a:solidFill>
                    <a:srgbClr val="F16E3E"/>
                  </a:solidFill>
                </a:u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esponse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25D90-5E17-F345-9E9F-6B59D651C146}"/>
              </a:ext>
            </a:extLst>
          </p:cNvPr>
          <p:cNvSpPr txBox="1"/>
          <p:nvPr/>
        </p:nvSpPr>
        <p:spPr>
          <a:xfrm>
            <a:off x="3541484" y="3536383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6000" dirty="0">
                <a:solidFill>
                  <a:srgbClr val="DE2D4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nterpretation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8EAF5-5D26-9B49-A8A6-62F1DE6E2E29}"/>
              </a:ext>
            </a:extLst>
          </p:cNvPr>
          <p:cNvSpPr txBox="1"/>
          <p:nvPr/>
        </p:nvSpPr>
        <p:spPr>
          <a:xfrm>
            <a:off x="3541483" y="4974624"/>
            <a:ext cx="48622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b="1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6000" dirty="0">
                <a:solidFill>
                  <a:srgbClr val="833C34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ecision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7FB90AE3-E4D1-FF42-A092-C38BE663AB79}"/>
              </a:ext>
            </a:extLst>
          </p:cNvPr>
          <p:cNvSpPr/>
          <p:nvPr/>
        </p:nvSpPr>
        <p:spPr>
          <a:xfrm rot="9212450">
            <a:off x="7837711" y="2648606"/>
            <a:ext cx="1132115" cy="5715000"/>
          </a:xfrm>
          <a:prstGeom prst="downArrow">
            <a:avLst>
              <a:gd name="adj1" fmla="val 50000"/>
              <a:gd name="adj2" fmla="val 70290"/>
            </a:avLst>
          </a:prstGeom>
          <a:gradFill>
            <a:gsLst>
              <a:gs pos="0">
                <a:srgbClr val="FBCB76"/>
              </a:gs>
              <a:gs pos="33000">
                <a:srgbClr val="F16E3E"/>
              </a:gs>
              <a:gs pos="64000">
                <a:srgbClr val="DD3D44"/>
              </a:gs>
              <a:gs pos="99000">
                <a:srgbClr val="833C3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Free Photo | Vintage frame between autumn leaves">
            <a:extLst>
              <a:ext uri="{FF2B5EF4-FFF2-40B4-BE49-F238E27FC236}">
                <a16:creationId xmlns:a16="http://schemas.microsoft.com/office/drawing/2014/main" id="{3E377B5F-2C00-0448-9422-67C29D0005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1" b="29377"/>
          <a:stretch/>
        </p:blipFill>
        <p:spPr bwMode="auto">
          <a:xfrm rot="5400000">
            <a:off x="62405" y="2715267"/>
            <a:ext cx="5715000" cy="13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5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7044</TotalTime>
  <Words>344</Words>
  <Application>Microsoft Macintosh PowerPoint</Application>
  <PresentationFormat>A4 Paper (210x297 mm)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American Typewriter</vt:lpstr>
      <vt:lpstr>Arial</vt:lpstr>
      <vt:lpstr>Calibri</vt:lpstr>
      <vt:lpstr>Calibri Light</vt:lpstr>
      <vt:lpstr>Helvetica Neue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Eeva John</dc:creator>
  <cp:lastModifiedBy>Eeva John</cp:lastModifiedBy>
  <cp:revision>57</cp:revision>
  <dcterms:created xsi:type="dcterms:W3CDTF">2021-03-04T18:44:57Z</dcterms:created>
  <dcterms:modified xsi:type="dcterms:W3CDTF">2021-04-20T16:01:21Z</dcterms:modified>
</cp:coreProperties>
</file>